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256" r:id="rId2"/>
    <p:sldId id="265" r:id="rId3"/>
    <p:sldId id="268" r:id="rId4"/>
    <p:sldId id="269" r:id="rId5"/>
    <p:sldId id="267" r:id="rId6"/>
    <p:sldId id="274" r:id="rId7"/>
    <p:sldId id="270" r:id="rId8"/>
    <p:sldId id="273" r:id="rId9"/>
    <p:sldId id="266" r:id="rId10"/>
    <p:sldId id="260" r:id="rId11"/>
    <p:sldId id="264" r:id="rId12"/>
    <p:sldId id="263"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B60"/>
    <a:srgbClr val="A55343"/>
    <a:srgbClr val="041E42"/>
    <a:srgbClr val="002984"/>
    <a:srgbClr val="001733"/>
    <a:srgbClr val="003591"/>
    <a:srgbClr val="0036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34"/>
    <p:restoredTop sz="86177"/>
  </p:normalViewPr>
  <p:slideViewPr>
    <p:cSldViewPr snapToGrid="0" snapToObjects="1">
      <p:cViewPr>
        <p:scale>
          <a:sx n="63" d="100"/>
          <a:sy n="63" d="100"/>
        </p:scale>
        <p:origin x="1792" y="1744"/>
      </p:cViewPr>
      <p:guideLst>
        <p:guide orient="horz" pos="504"/>
        <p:guide pos="2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7E86B661-846B-5C45-833A-86F4C4580DFD}" type="datetimeFigureOut">
              <a:rPr lang="en-US" smtClean="0"/>
              <a:pPr/>
              <a:t>8/3/23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11CD0448-2F7D-0649-A320-521BE4FA390F}" type="slidenum">
              <a:rPr lang="en-US" smtClean="0"/>
              <a:pPr/>
              <a:t>‹#›</a:t>
            </a:fld>
            <a:endParaRPr lang="en-US" dirty="0"/>
          </a:p>
        </p:txBody>
      </p:sp>
    </p:spTree>
    <p:extLst>
      <p:ext uri="{BB962C8B-B14F-4D97-AF65-F5344CB8AC3E}">
        <p14:creationId xmlns:p14="http://schemas.microsoft.com/office/powerpoint/2010/main" val="266366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pPr/>
              <a:t>1</a:t>
            </a:fld>
            <a:endParaRPr lang="en-US" dirty="0"/>
          </a:p>
        </p:txBody>
      </p:sp>
    </p:spTree>
    <p:extLst>
      <p:ext uri="{BB962C8B-B14F-4D97-AF65-F5344CB8AC3E}">
        <p14:creationId xmlns:p14="http://schemas.microsoft.com/office/powerpoint/2010/main" val="13830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10</a:t>
            </a:fld>
            <a:endParaRPr lang="en-US"/>
          </a:p>
        </p:txBody>
      </p:sp>
    </p:spTree>
    <p:extLst>
      <p:ext uri="{BB962C8B-B14F-4D97-AF65-F5344CB8AC3E}">
        <p14:creationId xmlns:p14="http://schemas.microsoft.com/office/powerpoint/2010/main" val="210604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11</a:t>
            </a:fld>
            <a:endParaRPr lang="en-US"/>
          </a:p>
        </p:txBody>
      </p:sp>
    </p:spTree>
    <p:extLst>
      <p:ext uri="{BB962C8B-B14F-4D97-AF65-F5344CB8AC3E}">
        <p14:creationId xmlns:p14="http://schemas.microsoft.com/office/powerpoint/2010/main" val="47221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12</a:t>
            </a:fld>
            <a:endParaRPr lang="en-US"/>
          </a:p>
        </p:txBody>
      </p:sp>
    </p:spTree>
    <p:extLst>
      <p:ext uri="{BB962C8B-B14F-4D97-AF65-F5344CB8AC3E}">
        <p14:creationId xmlns:p14="http://schemas.microsoft.com/office/powerpoint/2010/main" val="3422634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13</a:t>
            </a:fld>
            <a:endParaRPr lang="en-US"/>
          </a:p>
        </p:txBody>
      </p:sp>
    </p:spTree>
    <p:extLst>
      <p:ext uri="{BB962C8B-B14F-4D97-AF65-F5344CB8AC3E}">
        <p14:creationId xmlns:p14="http://schemas.microsoft.com/office/powerpoint/2010/main" val="51518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2</a:t>
            </a:fld>
            <a:endParaRPr lang="en-US"/>
          </a:p>
        </p:txBody>
      </p:sp>
    </p:spTree>
    <p:extLst>
      <p:ext uri="{BB962C8B-B14F-4D97-AF65-F5344CB8AC3E}">
        <p14:creationId xmlns:p14="http://schemas.microsoft.com/office/powerpoint/2010/main" val="233596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2D3C26D-702D-B69D-A8A8-8F064308D0B9}"/>
              </a:ext>
            </a:extLst>
          </p:cNvPr>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4</a:t>
            </a:fld>
            <a:endParaRPr lang="en-US"/>
          </a:p>
        </p:txBody>
      </p:sp>
    </p:spTree>
    <p:extLst>
      <p:ext uri="{BB962C8B-B14F-4D97-AF65-F5344CB8AC3E}">
        <p14:creationId xmlns:p14="http://schemas.microsoft.com/office/powerpoint/2010/main" val="159372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5</a:t>
            </a:fld>
            <a:endParaRPr lang="en-US"/>
          </a:p>
        </p:txBody>
      </p:sp>
    </p:spTree>
    <p:extLst>
      <p:ext uri="{BB962C8B-B14F-4D97-AF65-F5344CB8AC3E}">
        <p14:creationId xmlns:p14="http://schemas.microsoft.com/office/powerpoint/2010/main" val="1738816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6</a:t>
            </a:fld>
            <a:endParaRPr lang="en-US"/>
          </a:p>
        </p:txBody>
      </p:sp>
    </p:spTree>
    <p:extLst>
      <p:ext uri="{BB962C8B-B14F-4D97-AF65-F5344CB8AC3E}">
        <p14:creationId xmlns:p14="http://schemas.microsoft.com/office/powerpoint/2010/main" val="2905683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7</a:t>
            </a:fld>
            <a:endParaRPr lang="en-US"/>
          </a:p>
        </p:txBody>
      </p:sp>
    </p:spTree>
    <p:extLst>
      <p:ext uri="{BB962C8B-B14F-4D97-AF65-F5344CB8AC3E}">
        <p14:creationId xmlns:p14="http://schemas.microsoft.com/office/powerpoint/2010/main" val="3292709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8</a:t>
            </a:fld>
            <a:endParaRPr lang="en-US"/>
          </a:p>
        </p:txBody>
      </p:sp>
    </p:spTree>
    <p:extLst>
      <p:ext uri="{BB962C8B-B14F-4D97-AF65-F5344CB8AC3E}">
        <p14:creationId xmlns:p14="http://schemas.microsoft.com/office/powerpoint/2010/main" val="323894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D0448-2F7D-0649-A320-521BE4FA390F}" type="slidenum">
              <a:rPr lang="en-US" smtClean="0"/>
              <a:t>9</a:t>
            </a:fld>
            <a:endParaRPr lang="en-US"/>
          </a:p>
        </p:txBody>
      </p:sp>
    </p:spTree>
    <p:extLst>
      <p:ext uri="{BB962C8B-B14F-4D97-AF65-F5344CB8AC3E}">
        <p14:creationId xmlns:p14="http://schemas.microsoft.com/office/powerpoint/2010/main" val="1826299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6E14-FFAF-CB4E-98A1-990A0E6D0F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450F7E-238F-5140-A9B8-AEF14E08C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7675E7-1694-F048-BD3B-A2865544EB52}"/>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5" name="Footer Placeholder 4">
            <a:extLst>
              <a:ext uri="{FF2B5EF4-FFF2-40B4-BE49-F238E27FC236}">
                <a16:creationId xmlns:a16="http://schemas.microsoft.com/office/drawing/2014/main" id="{81F5C767-6936-EE4A-B826-C42417F94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3BE95-6E66-C14A-A19B-1D94F3C6EE58}"/>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206967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5080-A8C4-DB45-B0C3-1ADFF313C3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ED7891-2E8B-E84E-8620-1ACE3ECE53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97DAA-F302-2C4E-927A-BF66A2CA2C90}"/>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5" name="Footer Placeholder 4">
            <a:extLst>
              <a:ext uri="{FF2B5EF4-FFF2-40B4-BE49-F238E27FC236}">
                <a16:creationId xmlns:a16="http://schemas.microsoft.com/office/drawing/2014/main" id="{C0D27502-4185-1345-B134-6C7875080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0EE9B-6933-644C-ADFC-CB7F9516C71F}"/>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124377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746E3-4398-6C45-912C-F1F9EC1A29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EAAD4-C811-6C4D-980B-E9689A2D24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86773-3E34-EB41-B751-820FE310D955}"/>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5" name="Footer Placeholder 4">
            <a:extLst>
              <a:ext uri="{FF2B5EF4-FFF2-40B4-BE49-F238E27FC236}">
                <a16:creationId xmlns:a16="http://schemas.microsoft.com/office/drawing/2014/main" id="{09302D7A-22E1-2B42-B3D8-4648B2363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5A899-065C-3540-8DAC-791D6E11E849}"/>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192608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14DD-4BBE-3B40-A198-761DA89E3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0E01E-B80C-DB44-9270-AF05F9D1F3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CB330-B14D-5945-874A-0FFB4CCD6619}"/>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5" name="Footer Placeholder 4">
            <a:extLst>
              <a:ext uri="{FF2B5EF4-FFF2-40B4-BE49-F238E27FC236}">
                <a16:creationId xmlns:a16="http://schemas.microsoft.com/office/drawing/2014/main" id="{70CC14B8-8862-F249-9FD2-6FCB14C99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9E180-4863-1C47-880B-544B3CD6AF6A}"/>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266660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B4C6-E5DC-5549-935C-36183C11B0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B8BF2A-1F1E-424A-97FD-38600B466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2EC156-0F06-EB4A-AB31-6E0D2BDD2372}"/>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5" name="Footer Placeholder 4">
            <a:extLst>
              <a:ext uri="{FF2B5EF4-FFF2-40B4-BE49-F238E27FC236}">
                <a16:creationId xmlns:a16="http://schemas.microsoft.com/office/drawing/2014/main" id="{58D8976B-E511-F942-AD3C-345D5BF08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90BBB-E50B-3E45-988F-E6A4D5A31B16}"/>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128855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54AC-7861-D444-ADE7-3F154D4D86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DEA0E-328B-D44D-A47D-730511A1B1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5530B-515F-4441-A258-8D83710D7F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979067-A12A-A54B-AF08-FE55849A646A}"/>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6" name="Footer Placeholder 5">
            <a:extLst>
              <a:ext uri="{FF2B5EF4-FFF2-40B4-BE49-F238E27FC236}">
                <a16:creationId xmlns:a16="http://schemas.microsoft.com/office/drawing/2014/main" id="{2D3A05D3-88D8-4D46-8081-31FF1181A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1785A1-B9D8-1445-9264-A2B7F64B1772}"/>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174684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B119-D4A7-8C49-A181-5F9B389B7F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1C3AD3-1747-8542-A508-1FC54ECCE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168EFF-BD19-2446-945B-6CE2AFCAD2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C9E8F1-614D-C64C-B66F-079D68105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54A5F7-8490-DF42-AD80-BF686311E7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AC7012-4C76-8B4D-8980-B0A14F452D90}"/>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8" name="Footer Placeholder 7">
            <a:extLst>
              <a:ext uri="{FF2B5EF4-FFF2-40B4-BE49-F238E27FC236}">
                <a16:creationId xmlns:a16="http://schemas.microsoft.com/office/drawing/2014/main" id="{EAC8B77F-CDD8-E14B-8BC3-58E08C1832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040CF4-FFF1-4F4C-8764-B875B4AAF267}"/>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63986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F1CE5-CA62-1D42-B54C-EE3EF4B55F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AE09E-B9AE-C643-8972-65A6176DD67B}"/>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4" name="Footer Placeholder 3">
            <a:extLst>
              <a:ext uri="{FF2B5EF4-FFF2-40B4-BE49-F238E27FC236}">
                <a16:creationId xmlns:a16="http://schemas.microsoft.com/office/drawing/2014/main" id="{0C371230-3FCC-E640-B664-C7DA2231B7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9A6B17-2812-D642-B15F-D6ACCA5D8A9C}"/>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81225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258B63-8E94-1E46-93E0-72BEAF718B71}"/>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3" name="Footer Placeholder 2">
            <a:extLst>
              <a:ext uri="{FF2B5EF4-FFF2-40B4-BE49-F238E27FC236}">
                <a16:creationId xmlns:a16="http://schemas.microsoft.com/office/drawing/2014/main" id="{EDCDDC8B-80F1-A747-8ADF-F4E1602A9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D34327-2898-CC4B-A579-A3194461CF28}"/>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351941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EBAE-FF78-F04E-9BA0-C82AD8D0B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312964-DBD5-5644-838C-8E39A97AE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35371A-985F-114E-A8ED-B48555F7F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570E5-9392-0C41-895B-EA5BD1D10748}"/>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6" name="Footer Placeholder 5">
            <a:extLst>
              <a:ext uri="{FF2B5EF4-FFF2-40B4-BE49-F238E27FC236}">
                <a16:creationId xmlns:a16="http://schemas.microsoft.com/office/drawing/2014/main" id="{72097669-4CE4-B94E-9524-2825A0B40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8738B-1792-854A-B65A-596F0CF9A01C}"/>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303465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A5EB-E65B-E14E-861D-FCA995CC6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176D26-A258-EC42-BE21-766B8F9602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A233-80AA-E849-8389-769145D06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28194-0618-0C47-A0D9-91860995F677}"/>
              </a:ext>
            </a:extLst>
          </p:cNvPr>
          <p:cNvSpPr>
            <a:spLocks noGrp="1"/>
          </p:cNvSpPr>
          <p:nvPr>
            <p:ph type="dt" sz="half" idx="10"/>
          </p:nvPr>
        </p:nvSpPr>
        <p:spPr/>
        <p:txBody>
          <a:bodyPr/>
          <a:lstStyle/>
          <a:p>
            <a:fld id="{16FE892A-AB52-3A4B-BA35-39B1D7DCC5AF}" type="datetimeFigureOut">
              <a:rPr lang="en-US" smtClean="0"/>
              <a:t>8/3/23</a:t>
            </a:fld>
            <a:endParaRPr lang="en-US"/>
          </a:p>
        </p:txBody>
      </p:sp>
      <p:sp>
        <p:nvSpPr>
          <p:cNvPr id="6" name="Footer Placeholder 5">
            <a:extLst>
              <a:ext uri="{FF2B5EF4-FFF2-40B4-BE49-F238E27FC236}">
                <a16:creationId xmlns:a16="http://schemas.microsoft.com/office/drawing/2014/main" id="{95DF2CA4-3C6A-2043-9396-A014F145CE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59008-35E9-7F46-AE86-0E746D9C5F5A}"/>
              </a:ext>
            </a:extLst>
          </p:cNvPr>
          <p:cNvSpPr>
            <a:spLocks noGrp="1"/>
          </p:cNvSpPr>
          <p:nvPr>
            <p:ph type="sldNum" sz="quarter" idx="12"/>
          </p:nvPr>
        </p:nvSpPr>
        <p:spPr/>
        <p:txBody>
          <a:bodyPr/>
          <a:lstStyle/>
          <a:p>
            <a:fld id="{B55E50F7-797C-E84C-9493-3F9D59FDD0B3}" type="slidenum">
              <a:rPr lang="en-US" smtClean="0"/>
              <a:t>‹#›</a:t>
            </a:fld>
            <a:endParaRPr lang="en-US"/>
          </a:p>
        </p:txBody>
      </p:sp>
    </p:spTree>
    <p:extLst>
      <p:ext uri="{BB962C8B-B14F-4D97-AF65-F5344CB8AC3E}">
        <p14:creationId xmlns:p14="http://schemas.microsoft.com/office/powerpoint/2010/main" val="657767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BB5A5F-00BA-6840-8ED3-A688EB38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A5983DD-0C6B-FD40-8612-9846CEC03B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172007-B29D-0A4F-B086-088C57D14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16FE892A-AB52-3A4B-BA35-39B1D7DCC5AF}" type="datetimeFigureOut">
              <a:rPr lang="en-US" smtClean="0"/>
              <a:pPr/>
              <a:t>8/3/23</a:t>
            </a:fld>
            <a:endParaRPr lang="en-US" dirty="0"/>
          </a:p>
        </p:txBody>
      </p:sp>
      <p:sp>
        <p:nvSpPr>
          <p:cNvPr id="5" name="Footer Placeholder 4">
            <a:extLst>
              <a:ext uri="{FF2B5EF4-FFF2-40B4-BE49-F238E27FC236}">
                <a16:creationId xmlns:a16="http://schemas.microsoft.com/office/drawing/2014/main" id="{E3862A7E-42D3-B94E-80FE-AF50F31833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BFA7EE87-E610-6C40-B6CA-9F08BFEB9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B55E50F7-797C-E84C-9493-3F9D59FDD0B3}" type="slidenum">
              <a:rPr lang="en-US" smtClean="0"/>
              <a:pPr/>
              <a:t>‹#›</a:t>
            </a:fld>
            <a:endParaRPr lang="en-US" dirty="0"/>
          </a:p>
        </p:txBody>
      </p:sp>
    </p:spTree>
    <p:extLst>
      <p:ext uri="{BB962C8B-B14F-4D97-AF65-F5344CB8AC3E}">
        <p14:creationId xmlns:p14="http://schemas.microsoft.com/office/powerpoint/2010/main" val="42728642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240E953-65B3-F34C-B663-8BA24C0A5CA0}"/>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23149" r="-1" b="4485"/>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84A0731-6351-706B-C13B-7A309F9F67F4}"/>
              </a:ext>
            </a:extLst>
          </p:cNvPr>
          <p:cNvSpPr/>
          <p:nvPr/>
        </p:nvSpPr>
        <p:spPr>
          <a:xfrm>
            <a:off x="3005074" y="3047214"/>
            <a:ext cx="6178804" cy="1200912"/>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6600" b="1" dirty="0">
                <a:solidFill>
                  <a:schemeClr val="bg1"/>
                </a:solidFill>
                <a:latin typeface="+mj-lt"/>
                <a:ea typeface="+mj-ea"/>
                <a:cs typeface="+mj-cs"/>
              </a:rPr>
              <a:t>CM COLLECTION</a:t>
            </a:r>
          </a:p>
        </p:txBody>
      </p:sp>
      <p:sp>
        <p:nvSpPr>
          <p:cNvPr id="1037"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logo&#10;&#10;Description automatically generated">
            <a:extLst>
              <a:ext uri="{FF2B5EF4-FFF2-40B4-BE49-F238E27FC236}">
                <a16:creationId xmlns:a16="http://schemas.microsoft.com/office/drawing/2014/main" id="{CCB1DE60-3936-815F-93F6-29F2550BDCA6}"/>
              </a:ext>
            </a:extLst>
          </p:cNvPr>
          <p:cNvPicPr>
            <a:picLocks noChangeAspect="1"/>
          </p:cNvPicPr>
          <p:nvPr/>
        </p:nvPicPr>
        <p:blipFill>
          <a:blip r:embed="rId4"/>
          <a:stretch>
            <a:fillRect/>
          </a:stretch>
        </p:blipFill>
        <p:spPr>
          <a:xfrm>
            <a:off x="3662299" y="4603651"/>
            <a:ext cx="4945634" cy="1137231"/>
          </a:xfrm>
          <a:prstGeom prst="rect">
            <a:avLst/>
          </a:prstGeom>
        </p:spPr>
      </p:pic>
    </p:spTree>
    <p:extLst>
      <p:ext uri="{BB962C8B-B14F-4D97-AF65-F5344CB8AC3E}">
        <p14:creationId xmlns:p14="http://schemas.microsoft.com/office/powerpoint/2010/main" val="1224260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D6412605-F8C9-BD49-839F-E680403DCE17}"/>
              </a:ext>
            </a:extLst>
          </p:cNvPr>
          <p:cNvPicPr>
            <a:picLocks noChangeAspect="1"/>
          </p:cNvPicPr>
          <p:nvPr/>
        </p:nvPicPr>
        <p:blipFill>
          <a:blip r:embed="rId3"/>
          <a:stretch>
            <a:fillRect/>
          </a:stretch>
        </p:blipFill>
        <p:spPr>
          <a:xfrm>
            <a:off x="0" y="0"/>
            <a:ext cx="12284765" cy="6858000"/>
          </a:xfrm>
          <a:prstGeom prst="rect">
            <a:avLst/>
          </a:prstGeom>
        </p:spPr>
      </p:pic>
      <p:pic>
        <p:nvPicPr>
          <p:cNvPr id="10" name="Picture 9" descr="A black leather couch&#10;&#10;Description automatically generated with low confidence">
            <a:extLst>
              <a:ext uri="{FF2B5EF4-FFF2-40B4-BE49-F238E27FC236}">
                <a16:creationId xmlns:a16="http://schemas.microsoft.com/office/drawing/2014/main" id="{209B0140-E579-DC47-B29F-1BF1508C4EE0}"/>
              </a:ext>
            </a:extLst>
          </p:cNvPr>
          <p:cNvPicPr>
            <a:picLocks noChangeAspect="1"/>
          </p:cNvPicPr>
          <p:nvPr/>
        </p:nvPicPr>
        <p:blipFill rotWithShape="1">
          <a:blip r:embed="rId4"/>
          <a:srcRect t="4209" b="4627"/>
          <a:stretch/>
        </p:blipFill>
        <p:spPr>
          <a:xfrm>
            <a:off x="3494017" y="0"/>
            <a:ext cx="8697983"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73576" y="248533"/>
            <a:ext cx="2120203"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Provo</a:t>
            </a:r>
          </a:p>
        </p:txBody>
      </p:sp>
      <p:sp>
        <p:nvSpPr>
          <p:cNvPr id="6" name="TextBox 5">
            <a:extLst>
              <a:ext uri="{FF2B5EF4-FFF2-40B4-BE49-F238E27FC236}">
                <a16:creationId xmlns:a16="http://schemas.microsoft.com/office/drawing/2014/main" id="{69340824-8A30-E14B-AE0D-92BEDE928E7F}"/>
              </a:ext>
            </a:extLst>
          </p:cNvPr>
          <p:cNvSpPr txBox="1"/>
          <p:nvPr/>
        </p:nvSpPr>
        <p:spPr>
          <a:xfrm>
            <a:off x="263066" y="1031789"/>
            <a:ext cx="3064747" cy="3939540"/>
          </a:xfrm>
          <a:prstGeom prst="rect">
            <a:avLst/>
          </a:prstGeom>
          <a:noFill/>
        </p:spPr>
        <p:txBody>
          <a:bodyPr wrap="square" rtlCol="0">
            <a:spAutoFit/>
          </a:bodyPr>
          <a:lstStyle/>
          <a:p>
            <a:r>
              <a:rPr lang="en-US" sz="1400" dirty="0">
                <a:latin typeface="Open Sans" panose="020B0606030504020204" pitchFamily="34" charset="0"/>
              </a:rPr>
              <a:t>Modular seating for a large or smaller group, Provo sports transitional styling in a slate leatherette. Ultra-wide seating makes for extra comfort and each seat is sold separately to fit your space exactly.</a:t>
            </a:r>
            <a:br>
              <a:rPr lang="en-US" sz="1400" dirty="0">
                <a:latin typeface="Open Sans" panose="020B0606030504020204" pitchFamily="34" charset="0"/>
              </a:rPr>
            </a:br>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Dual-Power (Power Headrest and Power Footrest)</a:t>
            </a:r>
          </a:p>
          <a:p>
            <a:pPr marL="171450" indent="-171450">
              <a:buFont typeface="Arial" panose="020B0604020202020204" pitchFamily="34" charset="0"/>
              <a:buChar char="•"/>
            </a:pPr>
            <a:r>
              <a:rPr lang="en-US" sz="1400" dirty="0">
                <a:latin typeface="Open Sans Light" panose="020B0306030504020204" pitchFamily="34" charset="0"/>
              </a:rPr>
              <a:t>Modular Configuration to easily fit any space</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USB charging port</a:t>
            </a:r>
          </a:p>
          <a:p>
            <a:pPr marL="171450" indent="-171450">
              <a:buFont typeface="Arial" panose="020B0604020202020204" pitchFamily="34" charset="0"/>
              <a:buChar char="•"/>
            </a:pPr>
            <a:r>
              <a:rPr lang="en-US" sz="1400" dirty="0">
                <a:latin typeface="Open Sans Light" panose="020B0306030504020204" pitchFamily="34" charset="0"/>
              </a:rPr>
              <a:t>Slate Leatherette</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graphicFrame>
        <p:nvGraphicFramePr>
          <p:cNvPr id="13" name="Table 12">
            <a:extLst>
              <a:ext uri="{FF2B5EF4-FFF2-40B4-BE49-F238E27FC236}">
                <a16:creationId xmlns:a16="http://schemas.microsoft.com/office/drawing/2014/main" id="{3E9E5070-8E85-BA4A-8158-DF7DBFD068B4}"/>
              </a:ext>
            </a:extLst>
          </p:cNvPr>
          <p:cNvGraphicFramePr>
            <a:graphicFrameLocks noGrp="1"/>
          </p:cNvGraphicFramePr>
          <p:nvPr>
            <p:extLst>
              <p:ext uri="{D42A27DB-BD31-4B8C-83A1-F6EECF244321}">
                <p14:modId xmlns:p14="http://schemas.microsoft.com/office/powerpoint/2010/main" val="1199294436"/>
              </p:ext>
            </p:extLst>
          </p:nvPr>
        </p:nvGraphicFramePr>
        <p:xfrm>
          <a:off x="5592538" y="5015207"/>
          <a:ext cx="5667359" cy="1842793"/>
        </p:xfrm>
        <a:graphic>
          <a:graphicData uri="http://schemas.openxmlformats.org/drawingml/2006/table">
            <a:tbl>
              <a:tblPr bandRow="1">
                <a:tableStyleId>{5C22544A-7EE6-4342-B048-85BDC9FD1C3A}</a:tableStyleId>
              </a:tblPr>
              <a:tblGrid>
                <a:gridCol w="900207">
                  <a:extLst>
                    <a:ext uri="{9D8B030D-6E8A-4147-A177-3AD203B41FA5}">
                      <a16:colId xmlns:a16="http://schemas.microsoft.com/office/drawing/2014/main" val="1179255039"/>
                    </a:ext>
                  </a:extLst>
                </a:gridCol>
                <a:gridCol w="3443685">
                  <a:extLst>
                    <a:ext uri="{9D8B030D-6E8A-4147-A177-3AD203B41FA5}">
                      <a16:colId xmlns:a16="http://schemas.microsoft.com/office/drawing/2014/main" val="887749749"/>
                    </a:ext>
                  </a:extLst>
                </a:gridCol>
                <a:gridCol w="576470">
                  <a:extLst>
                    <a:ext uri="{9D8B030D-6E8A-4147-A177-3AD203B41FA5}">
                      <a16:colId xmlns:a16="http://schemas.microsoft.com/office/drawing/2014/main" val="375281015"/>
                    </a:ext>
                  </a:extLst>
                </a:gridCol>
                <a:gridCol w="746997">
                  <a:extLst>
                    <a:ext uri="{9D8B030D-6E8A-4147-A177-3AD203B41FA5}">
                      <a16:colId xmlns:a16="http://schemas.microsoft.com/office/drawing/2014/main" val="1672411857"/>
                    </a:ext>
                  </a:extLst>
                </a:gridCol>
              </a:tblGrid>
              <a:tr h="236542">
                <a:tc>
                  <a:txBody>
                    <a:bodyPr/>
                    <a:lstStyle/>
                    <a:p>
                      <a:pPr algn="ctr" fontAlgn="b"/>
                      <a:r>
                        <a:rPr lang="en-US" sz="1000" b="0" i="0" u="none" strike="noStrike" dirty="0">
                          <a:solidFill>
                            <a:schemeClr val="tx1"/>
                          </a:solidFill>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solidFill>
                            <a:schemeClr val="tx1"/>
                          </a:solidFill>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solidFill>
                            <a:schemeClr val="tx1"/>
                          </a:solidFill>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solidFill>
                            <a:schemeClr val="tx1"/>
                          </a:solidFill>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3909801070"/>
                  </a:ext>
                </a:extLst>
              </a:tr>
              <a:tr h="203200">
                <a:tc>
                  <a:txBody>
                    <a:bodyPr/>
                    <a:lstStyle/>
                    <a:p>
                      <a:pPr algn="ctr" fontAlgn="b"/>
                      <a:r>
                        <a:rPr lang="en-US" sz="1000" b="0" i="0" u="none" strike="noStrike" dirty="0">
                          <a:solidFill>
                            <a:schemeClr val="tx1"/>
                          </a:solidFill>
                          <a:effectLst/>
                          <a:latin typeface="Open Sans Light" panose="020B0306030504020204" pitchFamily="34" charset="0"/>
                        </a:rPr>
                        <a:t>OV5781LRS</a:t>
                      </a:r>
                    </a:p>
                  </a:txBody>
                  <a:tcPr marL="9525" marR="9525" marT="9525" marB="0"/>
                </a:tc>
                <a:tc>
                  <a:txBody>
                    <a:bodyPr/>
                    <a:lstStyle/>
                    <a:p>
                      <a:pPr algn="l" fontAlgn="b"/>
                      <a:r>
                        <a:rPr lang="en-US" sz="1000" b="0" i="0" u="none" strike="noStrike" dirty="0">
                          <a:solidFill>
                            <a:schemeClr val="tx1"/>
                          </a:solidFill>
                          <a:effectLst/>
                          <a:latin typeface="Open Sans Light" panose="020B0306030504020204" pitchFamily="34" charset="0"/>
                        </a:rPr>
                        <a:t>Provo LAF Recliner, Power/Power, 41.5"x39"x39"</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28.76</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 $380.00 </a:t>
                      </a:r>
                    </a:p>
                  </a:txBody>
                  <a:tcPr marL="9525" marR="9525" marT="9525" marB="0"/>
                </a:tc>
                <a:extLst>
                  <a:ext uri="{0D108BD9-81ED-4DB2-BD59-A6C34878D82A}">
                    <a16:rowId xmlns:a16="http://schemas.microsoft.com/office/drawing/2014/main" val="4200615467"/>
                  </a:ext>
                </a:extLst>
              </a:tr>
              <a:tr h="203200">
                <a:tc>
                  <a:txBody>
                    <a:bodyPr/>
                    <a:lstStyle/>
                    <a:p>
                      <a:pPr algn="ctr" fontAlgn="b"/>
                      <a:r>
                        <a:rPr lang="en-US" sz="1000" b="0" i="0" u="none" strike="noStrike" dirty="0">
                          <a:solidFill>
                            <a:schemeClr val="tx1"/>
                          </a:solidFill>
                          <a:effectLst/>
                          <a:latin typeface="Open Sans Light" panose="020B0306030504020204" pitchFamily="34" charset="0"/>
                        </a:rPr>
                        <a:t>OV5781RRS</a:t>
                      </a:r>
                    </a:p>
                  </a:txBody>
                  <a:tcPr marL="9525" marR="9525" marT="9525" marB="0"/>
                </a:tc>
                <a:tc>
                  <a:txBody>
                    <a:bodyPr/>
                    <a:lstStyle/>
                    <a:p>
                      <a:pPr algn="l" fontAlgn="b"/>
                      <a:r>
                        <a:rPr lang="en-US" sz="1000" b="0" i="0" u="none" strike="noStrike" dirty="0">
                          <a:solidFill>
                            <a:schemeClr val="tx1"/>
                          </a:solidFill>
                          <a:effectLst/>
                          <a:latin typeface="Open Sans Light" panose="020B0306030504020204" pitchFamily="34" charset="0"/>
                        </a:rPr>
                        <a:t>Provo RAF Chaise Recliner, Power/Power, 41.5"x65"x39"</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46.84</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 $520.00 </a:t>
                      </a:r>
                    </a:p>
                  </a:txBody>
                  <a:tcPr marL="9525" marR="9525" marT="9525" marB="0"/>
                </a:tc>
                <a:extLst>
                  <a:ext uri="{0D108BD9-81ED-4DB2-BD59-A6C34878D82A}">
                    <a16:rowId xmlns:a16="http://schemas.microsoft.com/office/drawing/2014/main" val="4015840288"/>
                  </a:ext>
                </a:extLst>
              </a:tr>
              <a:tr h="203200">
                <a:tc>
                  <a:txBody>
                    <a:bodyPr/>
                    <a:lstStyle/>
                    <a:p>
                      <a:pPr algn="ctr" fontAlgn="b"/>
                      <a:r>
                        <a:rPr lang="en-US" sz="1000" b="0" i="0" u="none" strike="noStrike" dirty="0">
                          <a:solidFill>
                            <a:schemeClr val="tx1"/>
                          </a:solidFill>
                          <a:effectLst/>
                          <a:latin typeface="Open Sans Light" panose="020B0306030504020204" pitchFamily="34" charset="0"/>
                        </a:rPr>
                        <a:t>OV5781ARS</a:t>
                      </a:r>
                    </a:p>
                  </a:txBody>
                  <a:tcPr marL="9525" marR="9525" marT="9525" marB="0"/>
                </a:tc>
                <a:tc>
                  <a:txBody>
                    <a:bodyPr/>
                    <a:lstStyle/>
                    <a:p>
                      <a:pPr algn="l" fontAlgn="b"/>
                      <a:r>
                        <a:rPr lang="en-US" sz="1000" b="0" i="0" u="none" strike="noStrike" dirty="0">
                          <a:solidFill>
                            <a:schemeClr val="tx1"/>
                          </a:solidFill>
                          <a:effectLst/>
                          <a:latin typeface="Open Sans Light" panose="020B0306030504020204" pitchFamily="34" charset="0"/>
                        </a:rPr>
                        <a:t>Provo Armless Recliner, Power/Power, 32"x39"x39"</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20.1</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 $300.00 </a:t>
                      </a:r>
                    </a:p>
                  </a:txBody>
                  <a:tcPr marL="9525" marR="9525" marT="9525" marB="0"/>
                </a:tc>
                <a:extLst>
                  <a:ext uri="{0D108BD9-81ED-4DB2-BD59-A6C34878D82A}">
                    <a16:rowId xmlns:a16="http://schemas.microsoft.com/office/drawing/2014/main" val="2429774928"/>
                  </a:ext>
                </a:extLst>
              </a:tr>
              <a:tr h="203200">
                <a:tc>
                  <a:txBody>
                    <a:bodyPr/>
                    <a:lstStyle/>
                    <a:p>
                      <a:pPr algn="ctr" fontAlgn="b"/>
                      <a:r>
                        <a:rPr lang="en-US" sz="1000" b="0" i="0" u="none" strike="noStrike" dirty="0">
                          <a:solidFill>
                            <a:schemeClr val="tx1"/>
                          </a:solidFill>
                          <a:effectLst/>
                          <a:latin typeface="Open Sans Light" panose="020B0306030504020204" pitchFamily="34" charset="0"/>
                        </a:rPr>
                        <a:t>OV5781ACS</a:t>
                      </a:r>
                    </a:p>
                  </a:txBody>
                  <a:tcPr marL="9525" marR="9525" marT="9525" marB="0"/>
                </a:tc>
                <a:tc>
                  <a:txBody>
                    <a:bodyPr/>
                    <a:lstStyle/>
                    <a:p>
                      <a:pPr algn="l" fontAlgn="b"/>
                      <a:r>
                        <a:rPr lang="en-US" sz="1000" b="0" i="0" u="none" strike="noStrike" dirty="0">
                          <a:solidFill>
                            <a:schemeClr val="tx1"/>
                          </a:solidFill>
                          <a:effectLst/>
                          <a:latin typeface="Open Sans Light" panose="020B0306030504020204" pitchFamily="34" charset="0"/>
                        </a:rPr>
                        <a:t>Provo Armless Chair, 32"x39"x39"</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20.1</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 $190.00 </a:t>
                      </a:r>
                    </a:p>
                  </a:txBody>
                  <a:tcPr marL="9525" marR="9525" marT="9525" marB="0"/>
                </a:tc>
                <a:extLst>
                  <a:ext uri="{0D108BD9-81ED-4DB2-BD59-A6C34878D82A}">
                    <a16:rowId xmlns:a16="http://schemas.microsoft.com/office/drawing/2014/main" val="2851457063"/>
                  </a:ext>
                </a:extLst>
              </a:tr>
              <a:tr h="203200">
                <a:tc>
                  <a:txBody>
                    <a:bodyPr/>
                    <a:lstStyle/>
                    <a:p>
                      <a:pPr algn="ctr" fontAlgn="b"/>
                      <a:r>
                        <a:rPr lang="en-US" sz="1000" b="0" i="0" u="none" strike="noStrike" dirty="0">
                          <a:solidFill>
                            <a:schemeClr val="tx1"/>
                          </a:solidFill>
                          <a:effectLst/>
                          <a:latin typeface="Open Sans Light" panose="020B0306030504020204" pitchFamily="34" charset="0"/>
                        </a:rPr>
                        <a:t>OV5781WS</a:t>
                      </a:r>
                    </a:p>
                  </a:txBody>
                  <a:tcPr marL="9525" marR="9525" marT="9525" marB="0"/>
                </a:tc>
                <a:tc>
                  <a:txBody>
                    <a:bodyPr/>
                    <a:lstStyle/>
                    <a:p>
                      <a:pPr algn="l" fontAlgn="b"/>
                      <a:r>
                        <a:rPr lang="en-US" sz="1000" b="0" i="0" u="none" strike="noStrike" dirty="0">
                          <a:solidFill>
                            <a:schemeClr val="tx1"/>
                          </a:solidFill>
                          <a:effectLst/>
                          <a:latin typeface="Open Sans Light" panose="020B0306030504020204" pitchFamily="34" charset="0"/>
                        </a:rPr>
                        <a:t>Provo Corner Wedge, 46"x46"x46"</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41.93</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 $299.00 </a:t>
                      </a:r>
                    </a:p>
                  </a:txBody>
                  <a:tcPr marL="9525" marR="9525" marT="9525" marB="0"/>
                </a:tc>
                <a:extLst>
                  <a:ext uri="{0D108BD9-81ED-4DB2-BD59-A6C34878D82A}">
                    <a16:rowId xmlns:a16="http://schemas.microsoft.com/office/drawing/2014/main" val="2751757404"/>
                  </a:ext>
                </a:extLst>
              </a:tr>
              <a:tr h="203200">
                <a:tc>
                  <a:txBody>
                    <a:bodyPr/>
                    <a:lstStyle/>
                    <a:p>
                      <a:pPr algn="ctr" fontAlgn="b"/>
                      <a:r>
                        <a:rPr lang="en-US" sz="1000" b="0" i="0" u="none" strike="noStrike" dirty="0">
                          <a:solidFill>
                            <a:schemeClr val="tx1"/>
                          </a:solidFill>
                          <a:effectLst/>
                          <a:latin typeface="Open Sans Light" panose="020B0306030504020204" pitchFamily="34" charset="0"/>
                        </a:rPr>
                        <a:t>OV5781CS</a:t>
                      </a:r>
                    </a:p>
                  </a:txBody>
                  <a:tcPr marL="9525" marR="9525" marT="9525" marB="0"/>
                </a:tc>
                <a:tc>
                  <a:txBody>
                    <a:bodyPr/>
                    <a:lstStyle/>
                    <a:p>
                      <a:pPr algn="l" fontAlgn="b"/>
                      <a:r>
                        <a:rPr lang="en-US" sz="1000" b="0" i="0" u="none" strike="noStrike" dirty="0">
                          <a:solidFill>
                            <a:schemeClr val="tx1"/>
                          </a:solidFill>
                          <a:effectLst/>
                          <a:latin typeface="Open Sans Light" panose="020B0306030504020204" pitchFamily="34" charset="0"/>
                        </a:rPr>
                        <a:t>Provo Straight Console, Electric, 13"x39"x39"</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9.09</a:t>
                      </a:r>
                    </a:p>
                  </a:txBody>
                  <a:tcPr marL="9525" marR="9525" marT="9525" marB="0"/>
                </a:tc>
                <a:tc>
                  <a:txBody>
                    <a:bodyPr/>
                    <a:lstStyle/>
                    <a:p>
                      <a:pPr algn="ctr" fontAlgn="b"/>
                      <a:r>
                        <a:rPr lang="en-US" sz="1000" b="0" i="0" u="none" strike="noStrike" dirty="0">
                          <a:solidFill>
                            <a:schemeClr val="tx1"/>
                          </a:solidFill>
                          <a:effectLst/>
                          <a:latin typeface="Open Sans Light" panose="020B0306030504020204" pitchFamily="34" charset="0"/>
                        </a:rPr>
                        <a:t> $110.00 </a:t>
                      </a:r>
                    </a:p>
                  </a:txBody>
                  <a:tcPr marL="9525" marR="9525" marT="9525" marB="0"/>
                </a:tc>
                <a:extLst>
                  <a:ext uri="{0D108BD9-81ED-4DB2-BD59-A6C34878D82A}">
                    <a16:rowId xmlns:a16="http://schemas.microsoft.com/office/drawing/2014/main" val="296779036"/>
                  </a:ext>
                </a:extLst>
              </a:tr>
              <a:tr h="146737">
                <a:tc>
                  <a:txBody>
                    <a:bodyPr/>
                    <a:lstStyle/>
                    <a:p>
                      <a:pPr algn="ctr" fontAlgn="b"/>
                      <a:r>
                        <a:rPr lang="en-US" sz="1000" b="1" i="0" u="none" strike="noStrike" dirty="0">
                          <a:solidFill>
                            <a:schemeClr val="tx1"/>
                          </a:solidFill>
                          <a:effectLst/>
                          <a:latin typeface="Open Sans ExtraBold" panose="020B0606030504020204" pitchFamily="34" charset="0"/>
                        </a:rPr>
                        <a:t>6 Piece</a:t>
                      </a:r>
                    </a:p>
                  </a:txBody>
                  <a:tcPr marL="9525" marR="9525" marT="9525" marB="0"/>
                </a:tc>
                <a:tc>
                  <a:txBody>
                    <a:bodyPr/>
                    <a:lstStyle/>
                    <a:p>
                      <a:pPr algn="l" fontAlgn="b"/>
                      <a:r>
                        <a:rPr lang="en-US" sz="1000" b="1" i="0" u="none" strike="noStrike" dirty="0">
                          <a:solidFill>
                            <a:schemeClr val="tx1"/>
                          </a:solidFill>
                          <a:effectLst/>
                          <a:latin typeface="Open Sans ExtraBold" panose="020B0606030504020204" pitchFamily="34" charset="0"/>
                        </a:rPr>
                        <a:t>Provo Sectional w/ 1 console</a:t>
                      </a:r>
                    </a:p>
                  </a:txBody>
                  <a:tcPr marL="9525" marR="9525" marT="9525" marB="0"/>
                </a:tc>
                <a:tc>
                  <a:txBody>
                    <a:bodyPr/>
                    <a:lstStyle/>
                    <a:p>
                      <a:pPr algn="ctr" fontAlgn="b"/>
                      <a:r>
                        <a:rPr lang="en-US" sz="1000" b="1" i="0" u="none" strike="noStrike" dirty="0">
                          <a:solidFill>
                            <a:schemeClr val="tx1"/>
                          </a:solidFill>
                          <a:effectLst/>
                          <a:latin typeface="Open Sans ExtraBold" panose="020B0606030504020204" pitchFamily="34" charset="0"/>
                        </a:rPr>
                        <a:t>166.82</a:t>
                      </a:r>
                    </a:p>
                  </a:txBody>
                  <a:tcPr marL="9525" marR="9525" marT="9525" marB="0"/>
                </a:tc>
                <a:tc>
                  <a:txBody>
                    <a:bodyPr/>
                    <a:lstStyle/>
                    <a:p>
                      <a:pPr algn="ctr" fontAlgn="b"/>
                      <a:r>
                        <a:rPr lang="en-US" sz="1000" b="1" i="0" u="none" strike="noStrike" dirty="0">
                          <a:solidFill>
                            <a:schemeClr val="tx1"/>
                          </a:solidFill>
                          <a:effectLst/>
                          <a:latin typeface="Open Sans ExtraBold" panose="020B0606030504020204" pitchFamily="34" charset="0"/>
                        </a:rPr>
                        <a:t>$1,799.00</a:t>
                      </a:r>
                    </a:p>
                  </a:txBody>
                  <a:tcPr marL="9525" marR="9525" marT="9525" marB="0"/>
                </a:tc>
                <a:extLst>
                  <a:ext uri="{0D108BD9-81ED-4DB2-BD59-A6C34878D82A}">
                    <a16:rowId xmlns:a16="http://schemas.microsoft.com/office/drawing/2014/main" val="3081983601"/>
                  </a:ext>
                </a:extLst>
              </a:tr>
              <a:tr h="225126">
                <a:tc>
                  <a:txBody>
                    <a:bodyPr/>
                    <a:lstStyle/>
                    <a:p>
                      <a:pPr algn="ctr" fontAlgn="b"/>
                      <a:r>
                        <a:rPr lang="en-US" sz="1000" b="1" i="0" u="none" strike="noStrike" dirty="0">
                          <a:solidFill>
                            <a:schemeClr val="tx1"/>
                          </a:solidFill>
                          <a:effectLst/>
                          <a:latin typeface="Open Sans ExtraBold" panose="020B0606030504020204" pitchFamily="34" charset="0"/>
                        </a:rPr>
                        <a:t>7 Piece</a:t>
                      </a:r>
                    </a:p>
                  </a:txBody>
                  <a:tcPr marL="9525" marR="9525" marT="9525" marB="0"/>
                </a:tc>
                <a:tc>
                  <a:txBody>
                    <a:bodyPr/>
                    <a:lstStyle/>
                    <a:p>
                      <a:pPr algn="l" fontAlgn="b"/>
                      <a:r>
                        <a:rPr lang="en-US" sz="1000" b="1" i="0" u="none" strike="noStrike" dirty="0">
                          <a:solidFill>
                            <a:schemeClr val="tx1"/>
                          </a:solidFill>
                          <a:effectLst/>
                          <a:latin typeface="Open Sans ExtraBold" panose="020B0606030504020204" pitchFamily="34" charset="0"/>
                        </a:rPr>
                        <a:t>Provo Sectional w/ 2 consoles</a:t>
                      </a:r>
                    </a:p>
                  </a:txBody>
                  <a:tcPr marL="9525" marR="9525" marT="9525" marB="0"/>
                </a:tc>
                <a:tc>
                  <a:txBody>
                    <a:bodyPr/>
                    <a:lstStyle/>
                    <a:p>
                      <a:pPr algn="ctr" fontAlgn="b"/>
                      <a:r>
                        <a:rPr lang="en-US" sz="1000" b="1" i="0" u="none" strike="noStrike" dirty="0">
                          <a:solidFill>
                            <a:schemeClr val="tx1"/>
                          </a:solidFill>
                          <a:effectLst/>
                          <a:latin typeface="Open Sans ExtraBold" panose="020B0606030504020204" pitchFamily="34" charset="0"/>
                        </a:rPr>
                        <a:t>175.91</a:t>
                      </a:r>
                    </a:p>
                  </a:txBody>
                  <a:tcPr marL="9525" marR="9525" marT="9525" marB="0"/>
                </a:tc>
                <a:tc>
                  <a:txBody>
                    <a:bodyPr/>
                    <a:lstStyle/>
                    <a:p>
                      <a:pPr algn="ctr" fontAlgn="b"/>
                      <a:r>
                        <a:rPr lang="en-US" sz="1000" b="1" i="0" u="none" strike="noStrike" dirty="0">
                          <a:solidFill>
                            <a:schemeClr val="tx1"/>
                          </a:solidFill>
                          <a:effectLst/>
                          <a:latin typeface="Open Sans ExtraBold" panose="020B0606030504020204" pitchFamily="34" charset="0"/>
                        </a:rPr>
                        <a:t>$1,909</a:t>
                      </a:r>
                    </a:p>
                  </a:txBody>
                  <a:tcPr marL="9525" marR="9525" marT="9525" marB="0"/>
                </a:tc>
                <a:extLst>
                  <a:ext uri="{0D108BD9-81ED-4DB2-BD59-A6C34878D82A}">
                    <a16:rowId xmlns:a16="http://schemas.microsoft.com/office/drawing/2014/main" val="578359464"/>
                  </a:ext>
                </a:extLst>
              </a:tr>
            </a:tbl>
          </a:graphicData>
        </a:graphic>
      </p:graphicFrame>
      <p:sp>
        <p:nvSpPr>
          <p:cNvPr id="12" name="Rectangle 11">
            <a:extLst>
              <a:ext uri="{FF2B5EF4-FFF2-40B4-BE49-F238E27FC236}">
                <a16:creationId xmlns:a16="http://schemas.microsoft.com/office/drawing/2014/main" id="{285042B6-5154-314F-982E-4584CAAE3058}"/>
              </a:ext>
            </a:extLst>
          </p:cNvPr>
          <p:cNvSpPr/>
          <p:nvPr/>
        </p:nvSpPr>
        <p:spPr>
          <a:xfrm>
            <a:off x="557049" y="6127531"/>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1D67DA5-2C6A-4D4F-B3C0-2BF3706F51AE}"/>
              </a:ext>
            </a:extLst>
          </p:cNvPr>
          <p:cNvPicPr>
            <a:picLocks noChangeAspect="1"/>
          </p:cNvPicPr>
          <p:nvPr/>
        </p:nvPicPr>
        <p:blipFill>
          <a:blip r:embed="rId5"/>
          <a:stretch>
            <a:fillRect/>
          </a:stretch>
        </p:blipFill>
        <p:spPr>
          <a:xfrm>
            <a:off x="675292" y="6187303"/>
            <a:ext cx="1931276" cy="358117"/>
          </a:xfrm>
          <a:prstGeom prst="rect">
            <a:avLst/>
          </a:prstGeom>
        </p:spPr>
      </p:pic>
    </p:spTree>
    <p:extLst>
      <p:ext uri="{BB962C8B-B14F-4D97-AF65-F5344CB8AC3E}">
        <p14:creationId xmlns:p14="http://schemas.microsoft.com/office/powerpoint/2010/main" val="361834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leather couch in a living room&#10;&#10;Description automatically generated with medium confidence">
            <a:extLst>
              <a:ext uri="{FF2B5EF4-FFF2-40B4-BE49-F238E27FC236}">
                <a16:creationId xmlns:a16="http://schemas.microsoft.com/office/drawing/2014/main" id="{E25858DC-B012-794D-BE71-B5CDE38FFC84}"/>
              </a:ext>
            </a:extLst>
          </p:cNvPr>
          <p:cNvPicPr>
            <a:picLocks noChangeAspect="1"/>
          </p:cNvPicPr>
          <p:nvPr/>
        </p:nvPicPr>
        <p:blipFill rotWithShape="1">
          <a:blip r:embed="rId3"/>
          <a:srcRect t="14444"/>
          <a:stretch/>
        </p:blipFill>
        <p:spPr>
          <a:xfrm>
            <a:off x="3069771" y="0"/>
            <a:ext cx="9122229" cy="6858000"/>
          </a:xfrm>
          <a:prstGeom prst="rect">
            <a:avLst/>
          </a:prstGeom>
        </p:spPr>
      </p:pic>
      <p:graphicFrame>
        <p:nvGraphicFramePr>
          <p:cNvPr id="10" name="Table 9">
            <a:extLst>
              <a:ext uri="{FF2B5EF4-FFF2-40B4-BE49-F238E27FC236}">
                <a16:creationId xmlns:a16="http://schemas.microsoft.com/office/drawing/2014/main" id="{C31B68D8-23C1-8649-B83C-C97EDC264815}"/>
              </a:ext>
            </a:extLst>
          </p:cNvPr>
          <p:cNvGraphicFramePr>
            <a:graphicFrameLocks noGrp="1"/>
          </p:cNvGraphicFramePr>
          <p:nvPr>
            <p:extLst>
              <p:ext uri="{D42A27DB-BD31-4B8C-83A1-F6EECF244321}">
                <p14:modId xmlns:p14="http://schemas.microsoft.com/office/powerpoint/2010/main" val="1788455606"/>
              </p:ext>
            </p:extLst>
          </p:nvPr>
        </p:nvGraphicFramePr>
        <p:xfrm>
          <a:off x="4542424" y="5094514"/>
          <a:ext cx="6025584" cy="1651000"/>
        </p:xfrm>
        <a:graphic>
          <a:graphicData uri="http://schemas.openxmlformats.org/drawingml/2006/table">
            <a:tbl>
              <a:tblPr bandRow="1">
                <a:tableStyleId>{5C22544A-7EE6-4342-B048-85BDC9FD1C3A}</a:tableStyleId>
              </a:tblPr>
              <a:tblGrid>
                <a:gridCol w="977116">
                  <a:extLst>
                    <a:ext uri="{9D8B030D-6E8A-4147-A177-3AD203B41FA5}">
                      <a16:colId xmlns:a16="http://schemas.microsoft.com/office/drawing/2014/main" val="3892328772"/>
                    </a:ext>
                  </a:extLst>
                </a:gridCol>
                <a:gridCol w="3603587">
                  <a:extLst>
                    <a:ext uri="{9D8B030D-6E8A-4147-A177-3AD203B41FA5}">
                      <a16:colId xmlns:a16="http://schemas.microsoft.com/office/drawing/2014/main" val="4061490565"/>
                    </a:ext>
                  </a:extLst>
                </a:gridCol>
                <a:gridCol w="693778">
                  <a:extLst>
                    <a:ext uri="{9D8B030D-6E8A-4147-A177-3AD203B41FA5}">
                      <a16:colId xmlns:a16="http://schemas.microsoft.com/office/drawing/2014/main" val="4212741763"/>
                    </a:ext>
                  </a:extLst>
                </a:gridCol>
                <a:gridCol w="751103">
                  <a:extLst>
                    <a:ext uri="{9D8B030D-6E8A-4147-A177-3AD203B41FA5}">
                      <a16:colId xmlns:a16="http://schemas.microsoft.com/office/drawing/2014/main" val="2756408128"/>
                    </a:ext>
                  </a:extLst>
                </a:gridCol>
              </a:tblGrid>
              <a:tr h="215900">
                <a:tc>
                  <a:txBody>
                    <a:bodyPr/>
                    <a:lstStyle/>
                    <a:p>
                      <a:pPr algn="ctr" fontAlgn="b"/>
                      <a:r>
                        <a:rPr lang="en-US" sz="10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673253251"/>
                  </a:ext>
                </a:extLst>
              </a:tr>
              <a:tr h="203200">
                <a:tc>
                  <a:txBody>
                    <a:bodyPr/>
                    <a:lstStyle/>
                    <a:p>
                      <a:pPr algn="ctr" fontAlgn="b"/>
                      <a:r>
                        <a:rPr lang="en-US" sz="1000" b="0" i="0" u="none" strike="noStrike" dirty="0">
                          <a:effectLst/>
                          <a:latin typeface="Open Sans Light" panose="020B0306030504020204" pitchFamily="34" charset="0"/>
                        </a:rPr>
                        <a:t>DN5691LRC</a:t>
                      </a:r>
                    </a:p>
                  </a:txBody>
                  <a:tcPr marL="9525" marR="9525" marT="9525" marB="0"/>
                </a:tc>
                <a:tc>
                  <a:txBody>
                    <a:bodyPr/>
                    <a:lstStyle/>
                    <a:p>
                      <a:pPr algn="l" fontAlgn="b"/>
                      <a:r>
                        <a:rPr lang="en-US" sz="1000" b="0" i="0" u="none" strike="noStrike" dirty="0">
                          <a:effectLst/>
                          <a:latin typeface="Open Sans Light" panose="020B0306030504020204" pitchFamily="34" charset="0"/>
                        </a:rPr>
                        <a:t>Denver LAF Recliner Charcoal, Power/Power, 40.5"x40"x40"</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30.28</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$490.00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4169887467"/>
                  </a:ext>
                </a:extLst>
              </a:tr>
              <a:tr h="203200">
                <a:tc>
                  <a:txBody>
                    <a:bodyPr/>
                    <a:lstStyle/>
                    <a:p>
                      <a:pPr algn="ctr" fontAlgn="b"/>
                      <a:r>
                        <a:rPr lang="en-US" sz="1000" b="0" i="0" u="none" strike="noStrike" dirty="0">
                          <a:effectLst/>
                          <a:latin typeface="Open Sans Light" panose="020B0306030504020204" pitchFamily="34" charset="0"/>
                        </a:rPr>
                        <a:t>DN5691RRC</a:t>
                      </a:r>
                    </a:p>
                  </a:txBody>
                  <a:tcPr marL="9525" marR="9525" marT="9525" marB="0"/>
                </a:tc>
                <a:tc>
                  <a:txBody>
                    <a:bodyPr/>
                    <a:lstStyle/>
                    <a:p>
                      <a:pPr algn="l" fontAlgn="b"/>
                      <a:r>
                        <a:rPr lang="en-US" sz="1000" b="0" i="0" u="none" strike="noStrike" dirty="0">
                          <a:effectLst/>
                          <a:latin typeface="Open Sans Light" panose="020B0306030504020204" pitchFamily="34" charset="0"/>
                        </a:rPr>
                        <a:t>Denver RAF Recliner Charcoal, Power/Power, 40.5"x40"x40"</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30.28</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$490.00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62937927"/>
                  </a:ext>
                </a:extLst>
              </a:tr>
              <a:tr h="203200">
                <a:tc>
                  <a:txBody>
                    <a:bodyPr/>
                    <a:lstStyle/>
                    <a:p>
                      <a:pPr algn="ctr" fontAlgn="b"/>
                      <a:r>
                        <a:rPr lang="en-US" sz="1000" b="0" i="0" u="none" strike="noStrike" dirty="0">
                          <a:effectLst/>
                          <a:latin typeface="Open Sans Light" panose="020B0306030504020204" pitchFamily="34" charset="0"/>
                        </a:rPr>
                        <a:t>DN5691ARC</a:t>
                      </a:r>
                    </a:p>
                  </a:txBody>
                  <a:tcPr marL="9525" marR="9525" marT="9525" marB="0"/>
                </a:tc>
                <a:tc>
                  <a:txBody>
                    <a:bodyPr/>
                    <a:lstStyle/>
                    <a:p>
                      <a:pPr algn="l" fontAlgn="b"/>
                      <a:r>
                        <a:rPr lang="en-US" sz="1000" b="0" i="0" u="none" strike="noStrike" dirty="0">
                          <a:effectLst/>
                          <a:latin typeface="Open Sans Light" panose="020B0306030504020204" pitchFamily="34" charset="0"/>
                        </a:rPr>
                        <a:t>Denver Armless Recliner Charcoal, Power/Power, 32"x40"x40"</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24.08</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$390.00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667079529"/>
                  </a:ext>
                </a:extLst>
              </a:tr>
              <a:tr h="203200">
                <a:tc>
                  <a:txBody>
                    <a:bodyPr/>
                    <a:lstStyle/>
                    <a:p>
                      <a:pPr algn="ctr" fontAlgn="b"/>
                      <a:r>
                        <a:rPr lang="en-US" sz="1000" b="0" i="0" u="none" strike="noStrike" dirty="0">
                          <a:effectLst/>
                          <a:latin typeface="Open Sans Light" panose="020B0306030504020204" pitchFamily="34" charset="0"/>
                        </a:rPr>
                        <a:t>DN5691ACC</a:t>
                      </a:r>
                    </a:p>
                  </a:txBody>
                  <a:tcPr marL="9525" marR="9525" marT="9525" marB="0"/>
                </a:tc>
                <a:tc>
                  <a:txBody>
                    <a:bodyPr/>
                    <a:lstStyle/>
                    <a:p>
                      <a:pPr algn="l" fontAlgn="b"/>
                      <a:r>
                        <a:rPr lang="en-US" sz="1000" b="0" i="0" u="none" strike="noStrike" dirty="0">
                          <a:effectLst/>
                          <a:latin typeface="Open Sans Light" panose="020B0306030504020204" pitchFamily="34" charset="0"/>
                        </a:rPr>
                        <a:t>Denver Armless Chair Charcoal, 32"x40"x40"</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24.08</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$240.00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4152184994"/>
                  </a:ext>
                </a:extLst>
              </a:tr>
              <a:tr h="203200">
                <a:tc>
                  <a:txBody>
                    <a:bodyPr/>
                    <a:lstStyle/>
                    <a:p>
                      <a:pPr algn="ctr" fontAlgn="b"/>
                      <a:r>
                        <a:rPr lang="en-US" sz="1000" b="0" i="0" u="none" strike="noStrike" dirty="0">
                          <a:effectLst/>
                          <a:latin typeface="Open Sans Light" panose="020B0306030504020204" pitchFamily="34" charset="0"/>
                        </a:rPr>
                        <a:t>DN5691WC</a:t>
                      </a:r>
                    </a:p>
                  </a:txBody>
                  <a:tcPr marL="9525" marR="9525" marT="9525" marB="0"/>
                </a:tc>
                <a:tc>
                  <a:txBody>
                    <a:bodyPr/>
                    <a:lstStyle/>
                    <a:p>
                      <a:pPr algn="l" fontAlgn="b"/>
                      <a:r>
                        <a:rPr lang="en-US" sz="1000" b="0" i="0" u="none" strike="noStrike" dirty="0">
                          <a:effectLst/>
                          <a:latin typeface="Open Sans Light" panose="020B0306030504020204" pitchFamily="34" charset="0"/>
                        </a:rPr>
                        <a:t>Denver Corner Wedge Charcoal, 45.5"x45.5"x40"</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38.48</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$339.00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046441021"/>
                  </a:ext>
                </a:extLst>
              </a:tr>
              <a:tr h="203200">
                <a:tc>
                  <a:txBody>
                    <a:bodyPr/>
                    <a:lstStyle/>
                    <a:p>
                      <a:pPr algn="ctr" fontAlgn="b"/>
                      <a:r>
                        <a:rPr lang="en-US" sz="1000" b="0" i="0" u="none" strike="noStrike" dirty="0">
                          <a:effectLst/>
                          <a:latin typeface="Open Sans Light" panose="020B0306030504020204" pitchFamily="34" charset="0"/>
                        </a:rPr>
                        <a:t>DN5691CC</a:t>
                      </a:r>
                    </a:p>
                  </a:txBody>
                  <a:tcPr marL="9525" marR="9525" marT="9525" marB="0"/>
                </a:tc>
                <a:tc>
                  <a:txBody>
                    <a:bodyPr/>
                    <a:lstStyle/>
                    <a:p>
                      <a:pPr algn="l" fontAlgn="b"/>
                      <a:r>
                        <a:rPr lang="en-US" sz="1000" b="0" i="0" u="none" strike="noStrike" dirty="0">
                          <a:effectLst/>
                          <a:latin typeface="Open Sans Light" panose="020B0306030504020204" pitchFamily="34" charset="0"/>
                        </a:rPr>
                        <a:t>Denver Straight Console Charcoal, Electric, 13"x40"x40"</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10.21</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$150.00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4129893564"/>
                  </a:ext>
                </a:extLst>
              </a:tr>
              <a:tr h="215900">
                <a:tc>
                  <a:txBody>
                    <a:bodyPr/>
                    <a:lstStyle/>
                    <a:p>
                      <a:pPr algn="ctr" fontAlgn="b"/>
                      <a:r>
                        <a:rPr lang="en-US" sz="1000" b="1" i="0" u="none" strike="noStrike" dirty="0">
                          <a:effectLst/>
                          <a:latin typeface="Open Sans ExtraBold" panose="020B0606030504020204" pitchFamily="34" charset="0"/>
                        </a:rPr>
                        <a:t> 6 Piece</a:t>
                      </a:r>
                    </a:p>
                  </a:txBody>
                  <a:tcPr marL="9525" marR="9525" marT="9525" marB="0"/>
                </a:tc>
                <a:tc>
                  <a:txBody>
                    <a:bodyPr/>
                    <a:lstStyle/>
                    <a:p>
                      <a:pPr algn="l" fontAlgn="b"/>
                      <a:r>
                        <a:rPr lang="en-US" sz="1000" b="1" i="0" u="none" strike="noStrike" dirty="0">
                          <a:effectLst/>
                          <a:latin typeface="Open Sans ExtraBold" panose="020B0606030504020204" pitchFamily="34" charset="0"/>
                        </a:rPr>
                        <a:t>Denver Sectional w/3 Power/Power Recliners </a:t>
                      </a:r>
                    </a:p>
                  </a:txBody>
                  <a:tcPr marL="9525" marR="9525" marT="9525" marB="0"/>
                </a:tc>
                <a:tc>
                  <a:txBody>
                    <a:bodyPr/>
                    <a:lstStyle/>
                    <a:p>
                      <a:pPr algn="ctr" fontAlgn="b"/>
                      <a:r>
                        <a:rPr lang="en-US" sz="1000" b="1" i="0" u="none" strike="noStrike" dirty="0">
                          <a:effectLst/>
                          <a:latin typeface="Open Sans ExtraBold" panose="020B0606030504020204" pitchFamily="34" charset="0"/>
                        </a:rPr>
                        <a:t>157.41</a:t>
                      </a:r>
                    </a:p>
                  </a:txBody>
                  <a:tcPr marL="9525" marR="9525" marT="9525" marB="0"/>
                </a:tc>
                <a:tc>
                  <a:txBody>
                    <a:bodyPr/>
                    <a:lstStyle/>
                    <a:p>
                      <a:pPr algn="ctr" fontAlgn="b"/>
                      <a:r>
                        <a:rPr lang="en-US" sz="1000" b="1" i="0" u="none" strike="noStrike" dirty="0">
                          <a:effectLst/>
                          <a:latin typeface="Open Sans ExtraBold" panose="020B0606030504020204" pitchFamily="34" charset="0"/>
                        </a:rPr>
                        <a:t>$2,099.00</a:t>
                      </a:r>
                    </a:p>
                  </a:txBody>
                  <a:tcPr marL="9525" marR="9525" marT="9525" marB="0"/>
                </a:tc>
                <a:extLst>
                  <a:ext uri="{0D108BD9-81ED-4DB2-BD59-A6C34878D82A}">
                    <a16:rowId xmlns:a16="http://schemas.microsoft.com/office/drawing/2014/main" val="532090249"/>
                  </a:ext>
                </a:extLst>
              </a:tr>
            </a:tbl>
          </a:graphicData>
        </a:graphic>
      </p:graphicFrame>
      <p:pic>
        <p:nvPicPr>
          <p:cNvPr id="12" name="Picture 11" descr="Shape, circle&#10;&#10;Description automatically generated">
            <a:extLst>
              <a:ext uri="{FF2B5EF4-FFF2-40B4-BE49-F238E27FC236}">
                <a16:creationId xmlns:a16="http://schemas.microsoft.com/office/drawing/2014/main" id="{592FDCE9-8D17-254F-BDC3-9D3CEDB944F8}"/>
              </a:ext>
            </a:extLst>
          </p:cNvPr>
          <p:cNvPicPr>
            <a:picLocks noChangeAspect="1"/>
          </p:cNvPicPr>
          <p:nvPr/>
        </p:nvPicPr>
        <p:blipFill>
          <a:blip r:embed="rId4"/>
          <a:stretch>
            <a:fillRect/>
          </a:stretch>
        </p:blipFill>
        <p:spPr>
          <a:xfrm>
            <a:off x="-560177" y="0"/>
            <a:ext cx="12284765"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90183" y="235803"/>
            <a:ext cx="2557772"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Denver</a:t>
            </a:r>
          </a:p>
        </p:txBody>
      </p:sp>
      <p:sp>
        <p:nvSpPr>
          <p:cNvPr id="11" name="TextBox 10">
            <a:extLst>
              <a:ext uri="{FF2B5EF4-FFF2-40B4-BE49-F238E27FC236}">
                <a16:creationId xmlns:a16="http://schemas.microsoft.com/office/drawing/2014/main" id="{2593B98E-AA82-1D41-B8AB-CDEA5F5B797C}"/>
              </a:ext>
            </a:extLst>
          </p:cNvPr>
          <p:cNvSpPr txBox="1"/>
          <p:nvPr/>
        </p:nvSpPr>
        <p:spPr>
          <a:xfrm>
            <a:off x="290183" y="924035"/>
            <a:ext cx="2939471" cy="5016758"/>
          </a:xfrm>
          <a:prstGeom prst="rect">
            <a:avLst/>
          </a:prstGeom>
          <a:noFill/>
        </p:spPr>
        <p:txBody>
          <a:bodyPr wrap="square" rtlCol="0">
            <a:spAutoFit/>
          </a:bodyPr>
          <a:lstStyle/>
          <a:p>
            <a:r>
              <a:rPr lang="en-US" sz="1400" dirty="0">
                <a:latin typeface="Open Sans" panose="020B0606030504020204" pitchFamily="34" charset="0"/>
              </a:rPr>
              <a:t>A generously scaled showstopper. Denver is draped in a luxurious charcoal leather. Transitional styling and power headrest and footrest means you can relax and enjoy the show! And modular seating means you can build the set to fit your space exactly.</a:t>
            </a:r>
            <a:br>
              <a:rPr lang="en-US" sz="1400" dirty="0">
                <a:latin typeface="Open Sans" panose="020B0606030504020204" pitchFamily="34" charset="0"/>
              </a:rPr>
            </a:br>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Dual-Power (Power Headrest and Power Footrest)</a:t>
            </a:r>
          </a:p>
          <a:p>
            <a:pPr marL="171450" indent="-171450">
              <a:buFont typeface="Arial" panose="020B0604020202020204" pitchFamily="34" charset="0"/>
              <a:buChar char="•"/>
            </a:pPr>
            <a:r>
              <a:rPr lang="en-US" sz="1400" dirty="0">
                <a:latin typeface="Open Sans Light" panose="020B0306030504020204" pitchFamily="34" charset="0"/>
              </a:rPr>
              <a:t>Modular Configuration to easily fit any space</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USB charging port</a:t>
            </a:r>
          </a:p>
          <a:p>
            <a:pPr marL="171450" indent="-171450">
              <a:buFont typeface="Arial" panose="020B0604020202020204" pitchFamily="34" charset="0"/>
              <a:buChar char="•"/>
            </a:pPr>
            <a:r>
              <a:rPr lang="en-US" sz="1400" dirty="0">
                <a:latin typeface="Open Sans Light" panose="020B0306030504020204" pitchFamily="34" charset="0"/>
              </a:rPr>
              <a:t>Console features hidden storage and two cupholders</a:t>
            </a:r>
          </a:p>
          <a:p>
            <a:pPr marL="171450" indent="-171450">
              <a:buFont typeface="Arial" panose="020B0604020202020204" pitchFamily="34" charset="0"/>
              <a:buChar char="•"/>
            </a:pPr>
            <a:r>
              <a:rPr lang="en-US" sz="1400" dirty="0">
                <a:latin typeface="Open Sans Light" panose="020B0306030504020204" pitchFamily="34" charset="0"/>
              </a:rPr>
              <a:t>Charcoal leather on fronts with vinyl on sides and back</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sp>
        <p:nvSpPr>
          <p:cNvPr id="9" name="Rectangle 8">
            <a:extLst>
              <a:ext uri="{FF2B5EF4-FFF2-40B4-BE49-F238E27FC236}">
                <a16:creationId xmlns:a16="http://schemas.microsoft.com/office/drawing/2014/main" id="{B309834D-07A6-1642-9F89-717F93006934}"/>
              </a:ext>
            </a:extLst>
          </p:cNvPr>
          <p:cNvSpPr/>
          <p:nvPr/>
        </p:nvSpPr>
        <p:spPr>
          <a:xfrm>
            <a:off x="557049" y="6127531"/>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7FF5068C-C46B-7B4B-BC87-E7197D375C55}"/>
              </a:ext>
            </a:extLst>
          </p:cNvPr>
          <p:cNvPicPr>
            <a:picLocks noChangeAspect="1"/>
          </p:cNvPicPr>
          <p:nvPr/>
        </p:nvPicPr>
        <p:blipFill>
          <a:blip r:embed="rId5"/>
          <a:stretch>
            <a:fillRect/>
          </a:stretch>
        </p:blipFill>
        <p:spPr>
          <a:xfrm>
            <a:off x="675292" y="6187303"/>
            <a:ext cx="1931276" cy="358117"/>
          </a:xfrm>
          <a:prstGeom prst="rect">
            <a:avLst/>
          </a:prstGeom>
        </p:spPr>
      </p:pic>
    </p:spTree>
    <p:extLst>
      <p:ext uri="{BB962C8B-B14F-4D97-AF65-F5344CB8AC3E}">
        <p14:creationId xmlns:p14="http://schemas.microsoft.com/office/powerpoint/2010/main" val="1327003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uch in a room&#10;&#10;Description automatically generated with low confidence">
            <a:extLst>
              <a:ext uri="{FF2B5EF4-FFF2-40B4-BE49-F238E27FC236}">
                <a16:creationId xmlns:a16="http://schemas.microsoft.com/office/drawing/2014/main" id="{CB8691AE-99FE-A375-D7EE-8E35E4961150}"/>
              </a:ext>
            </a:extLst>
          </p:cNvPr>
          <p:cNvPicPr>
            <a:picLocks noChangeAspect="1"/>
          </p:cNvPicPr>
          <p:nvPr/>
        </p:nvPicPr>
        <p:blipFill>
          <a:blip r:embed="rId3"/>
          <a:stretch>
            <a:fillRect/>
          </a:stretch>
        </p:blipFill>
        <p:spPr>
          <a:xfrm>
            <a:off x="3529704" y="0"/>
            <a:ext cx="8771153" cy="6834376"/>
          </a:xfrm>
          <a:prstGeom prst="rect">
            <a:avLst/>
          </a:prstGeom>
        </p:spPr>
      </p:pic>
      <p:pic>
        <p:nvPicPr>
          <p:cNvPr id="11" name="Picture 10" descr="Shape, circle&#10;&#10;Description automatically generated">
            <a:extLst>
              <a:ext uri="{FF2B5EF4-FFF2-40B4-BE49-F238E27FC236}">
                <a16:creationId xmlns:a16="http://schemas.microsoft.com/office/drawing/2014/main" id="{4605FADA-B5E2-8A47-A8C1-129C90E7741E}"/>
              </a:ext>
            </a:extLst>
          </p:cNvPr>
          <p:cNvPicPr>
            <a:picLocks noChangeAspect="1"/>
          </p:cNvPicPr>
          <p:nvPr/>
        </p:nvPicPr>
        <p:blipFill rotWithShape="1">
          <a:blip r:embed="rId4"/>
          <a:srcRect t="8824" b="8824"/>
          <a:stretch/>
        </p:blipFill>
        <p:spPr>
          <a:xfrm>
            <a:off x="0" y="-1"/>
            <a:ext cx="12300857" cy="6858001"/>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72932" y="241973"/>
            <a:ext cx="2557772"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Denver</a:t>
            </a:r>
          </a:p>
        </p:txBody>
      </p:sp>
      <p:sp>
        <p:nvSpPr>
          <p:cNvPr id="6" name="TextBox 5">
            <a:extLst>
              <a:ext uri="{FF2B5EF4-FFF2-40B4-BE49-F238E27FC236}">
                <a16:creationId xmlns:a16="http://schemas.microsoft.com/office/drawing/2014/main" id="{69340824-8A30-E14B-AE0D-92BEDE928E7F}"/>
              </a:ext>
            </a:extLst>
          </p:cNvPr>
          <p:cNvSpPr txBox="1"/>
          <p:nvPr/>
        </p:nvSpPr>
        <p:spPr>
          <a:xfrm>
            <a:off x="272932" y="956396"/>
            <a:ext cx="3227706" cy="4801314"/>
          </a:xfrm>
          <a:prstGeom prst="rect">
            <a:avLst/>
          </a:prstGeom>
          <a:noFill/>
        </p:spPr>
        <p:txBody>
          <a:bodyPr wrap="square" rtlCol="0">
            <a:spAutoFit/>
          </a:bodyPr>
          <a:lstStyle/>
          <a:p>
            <a:r>
              <a:rPr lang="en-US" sz="1400" dirty="0">
                <a:latin typeface="Open Sans" panose="020B0606030504020204" pitchFamily="34" charset="0"/>
              </a:rPr>
              <a:t>A generously scaled showstopper. Denver is draped in a luxurious merlot leather. Transitional styling and power headrest and footrest means you can relax and enjoy the show! And modular seating means you can build the set to fit your space exactly.</a:t>
            </a:r>
            <a:br>
              <a:rPr lang="en-US" sz="1400" dirty="0">
                <a:latin typeface="Open Sans" panose="020B0606030504020204" pitchFamily="34" charset="0"/>
              </a:rPr>
            </a:br>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Dual-Power (Power Headrest and Power Footrest)</a:t>
            </a:r>
          </a:p>
          <a:p>
            <a:pPr marL="171450" indent="-171450">
              <a:buFont typeface="Arial" panose="020B0604020202020204" pitchFamily="34" charset="0"/>
              <a:buChar char="•"/>
            </a:pPr>
            <a:r>
              <a:rPr lang="en-US" sz="1400" dirty="0">
                <a:latin typeface="Open Sans Light" panose="020B0306030504020204" pitchFamily="34" charset="0"/>
              </a:rPr>
              <a:t>Modular Configuration to easily fit any space</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USB charging port</a:t>
            </a:r>
          </a:p>
          <a:p>
            <a:pPr marL="171450" indent="-171450">
              <a:buFont typeface="Arial" panose="020B0604020202020204" pitchFamily="34" charset="0"/>
              <a:buChar char="•"/>
            </a:pPr>
            <a:r>
              <a:rPr lang="en-US" sz="1400" dirty="0">
                <a:latin typeface="Open Sans Light" panose="020B0306030504020204" pitchFamily="34" charset="0"/>
              </a:rPr>
              <a:t>Console features hidden storage and two cupholders</a:t>
            </a:r>
          </a:p>
          <a:p>
            <a:pPr marL="171450" indent="-171450">
              <a:buFont typeface="Arial" panose="020B0604020202020204" pitchFamily="34" charset="0"/>
              <a:buChar char="•"/>
            </a:pPr>
            <a:r>
              <a:rPr lang="en-US" sz="1400" dirty="0">
                <a:latin typeface="Open Sans Light" panose="020B0306030504020204" pitchFamily="34" charset="0"/>
              </a:rPr>
              <a:t>Merlot leather on fronts with vinyl on sides and back</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graphicFrame>
        <p:nvGraphicFramePr>
          <p:cNvPr id="7" name="Table 6">
            <a:extLst>
              <a:ext uri="{FF2B5EF4-FFF2-40B4-BE49-F238E27FC236}">
                <a16:creationId xmlns:a16="http://schemas.microsoft.com/office/drawing/2014/main" id="{4DC6B89B-7A10-1143-A767-07A96CE9CC03}"/>
              </a:ext>
            </a:extLst>
          </p:cNvPr>
          <p:cNvGraphicFramePr>
            <a:graphicFrameLocks noGrp="1"/>
          </p:cNvGraphicFramePr>
          <p:nvPr>
            <p:extLst>
              <p:ext uri="{D42A27DB-BD31-4B8C-83A1-F6EECF244321}">
                <p14:modId xmlns:p14="http://schemas.microsoft.com/office/powerpoint/2010/main" val="300684815"/>
              </p:ext>
            </p:extLst>
          </p:nvPr>
        </p:nvGraphicFramePr>
        <p:xfrm>
          <a:off x="5247381" y="247470"/>
          <a:ext cx="6671687" cy="1651000"/>
        </p:xfrm>
        <a:graphic>
          <a:graphicData uri="http://schemas.openxmlformats.org/drawingml/2006/table">
            <a:tbl>
              <a:tblPr bandRow="1">
                <a:tableStyleId>{5C22544A-7EE6-4342-B048-85BDC9FD1C3A}</a:tableStyleId>
              </a:tblPr>
              <a:tblGrid>
                <a:gridCol w="1066333">
                  <a:extLst>
                    <a:ext uri="{9D8B030D-6E8A-4147-A177-3AD203B41FA5}">
                      <a16:colId xmlns:a16="http://schemas.microsoft.com/office/drawing/2014/main" val="1956640668"/>
                    </a:ext>
                  </a:extLst>
                </a:gridCol>
                <a:gridCol w="3986067">
                  <a:extLst>
                    <a:ext uri="{9D8B030D-6E8A-4147-A177-3AD203B41FA5}">
                      <a16:colId xmlns:a16="http://schemas.microsoft.com/office/drawing/2014/main" val="4263815606"/>
                    </a:ext>
                  </a:extLst>
                </a:gridCol>
                <a:gridCol w="738063">
                  <a:extLst>
                    <a:ext uri="{9D8B030D-6E8A-4147-A177-3AD203B41FA5}">
                      <a16:colId xmlns:a16="http://schemas.microsoft.com/office/drawing/2014/main" val="3433792812"/>
                    </a:ext>
                  </a:extLst>
                </a:gridCol>
                <a:gridCol w="881224">
                  <a:extLst>
                    <a:ext uri="{9D8B030D-6E8A-4147-A177-3AD203B41FA5}">
                      <a16:colId xmlns:a16="http://schemas.microsoft.com/office/drawing/2014/main" val="2796706112"/>
                    </a:ext>
                  </a:extLst>
                </a:gridCol>
              </a:tblGrid>
              <a:tr h="215900">
                <a:tc>
                  <a:txBody>
                    <a:bodyPr/>
                    <a:lstStyle/>
                    <a:p>
                      <a:pPr algn="ctr" fontAlgn="b"/>
                      <a:r>
                        <a:rPr lang="en-US" sz="10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3175587879"/>
                  </a:ext>
                </a:extLst>
              </a:tr>
              <a:tr h="203200">
                <a:tc>
                  <a:txBody>
                    <a:bodyPr/>
                    <a:lstStyle/>
                    <a:p>
                      <a:pPr algn="ctr" fontAlgn="b"/>
                      <a:r>
                        <a:rPr lang="en-US" sz="1000" b="0" i="0" u="none" strike="noStrike" dirty="0">
                          <a:effectLst/>
                          <a:latin typeface="Open Sans Light" panose="020B0306030504020204" pitchFamily="34" charset="0"/>
                        </a:rPr>
                        <a:t>DN5691LRB</a:t>
                      </a:r>
                    </a:p>
                  </a:txBody>
                  <a:tcPr marL="9525" marR="9525" marT="9525" marB="0" anchor="b"/>
                </a:tc>
                <a:tc>
                  <a:txBody>
                    <a:bodyPr/>
                    <a:lstStyle/>
                    <a:p>
                      <a:pPr algn="l" fontAlgn="b"/>
                      <a:r>
                        <a:rPr lang="en-US" sz="1000" b="0" i="0" u="none" strike="noStrike" dirty="0">
                          <a:effectLst/>
                          <a:latin typeface="Open Sans Light" panose="020B0306030504020204" pitchFamily="34" charset="0"/>
                        </a:rPr>
                        <a:t>Denver LAF Recliner Brown, Power/Power, 40.5"x40"x40"</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30.28</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 $490.00 </a:t>
                      </a:r>
                      <a:endParaRPr lang="en-US" sz="1000" b="0" i="0" u="none" strike="noStrike" dirty="0">
                        <a:solidFill>
                          <a:srgbClr val="000000"/>
                        </a:solidFill>
                        <a:effectLst/>
                        <a:latin typeface="Open Sans Light" panose="020B0306030504020204" pitchFamily="34" charset="0"/>
                      </a:endParaRPr>
                    </a:p>
                  </a:txBody>
                  <a:tcPr marL="9525" marR="9525" marT="9525" marB="0" anchor="b"/>
                </a:tc>
                <a:extLst>
                  <a:ext uri="{0D108BD9-81ED-4DB2-BD59-A6C34878D82A}">
                    <a16:rowId xmlns:a16="http://schemas.microsoft.com/office/drawing/2014/main" val="2094612908"/>
                  </a:ext>
                </a:extLst>
              </a:tr>
              <a:tr h="203200">
                <a:tc>
                  <a:txBody>
                    <a:bodyPr/>
                    <a:lstStyle/>
                    <a:p>
                      <a:pPr algn="ctr" fontAlgn="b"/>
                      <a:r>
                        <a:rPr lang="en-US" sz="1000" b="0" i="0" u="none" strike="noStrike" dirty="0">
                          <a:effectLst/>
                          <a:latin typeface="Open Sans Light" panose="020B0306030504020204" pitchFamily="34" charset="0"/>
                        </a:rPr>
                        <a:t>DN5691RRB</a:t>
                      </a:r>
                    </a:p>
                  </a:txBody>
                  <a:tcPr marL="9525" marR="9525" marT="9525" marB="0" anchor="b"/>
                </a:tc>
                <a:tc>
                  <a:txBody>
                    <a:bodyPr/>
                    <a:lstStyle/>
                    <a:p>
                      <a:pPr algn="l" fontAlgn="b"/>
                      <a:r>
                        <a:rPr lang="en-US" sz="1000" b="0" i="0" u="none" strike="noStrike" dirty="0">
                          <a:effectLst/>
                          <a:latin typeface="Open Sans Light" panose="020B0306030504020204" pitchFamily="34" charset="0"/>
                        </a:rPr>
                        <a:t>Denver RAF Recliner Brown, Power/Power, 40.5"x40"x40"</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30.28</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 $490.00 </a:t>
                      </a:r>
                      <a:endParaRPr lang="en-US" sz="1000" b="0" i="0" u="none" strike="noStrike" dirty="0">
                        <a:solidFill>
                          <a:srgbClr val="000000"/>
                        </a:solidFill>
                        <a:effectLst/>
                        <a:latin typeface="Open Sans Light" panose="020B0306030504020204" pitchFamily="34" charset="0"/>
                      </a:endParaRPr>
                    </a:p>
                  </a:txBody>
                  <a:tcPr marL="9525" marR="9525" marT="9525" marB="0" anchor="b"/>
                </a:tc>
                <a:extLst>
                  <a:ext uri="{0D108BD9-81ED-4DB2-BD59-A6C34878D82A}">
                    <a16:rowId xmlns:a16="http://schemas.microsoft.com/office/drawing/2014/main" val="1149868127"/>
                  </a:ext>
                </a:extLst>
              </a:tr>
              <a:tr h="203200">
                <a:tc>
                  <a:txBody>
                    <a:bodyPr/>
                    <a:lstStyle/>
                    <a:p>
                      <a:pPr algn="ctr" fontAlgn="b"/>
                      <a:r>
                        <a:rPr lang="en-US" sz="1000" b="0" i="0" u="none" strike="noStrike" dirty="0">
                          <a:effectLst/>
                          <a:latin typeface="Open Sans Light" panose="020B0306030504020204" pitchFamily="34" charset="0"/>
                        </a:rPr>
                        <a:t>DN5691ARB</a:t>
                      </a:r>
                    </a:p>
                  </a:txBody>
                  <a:tcPr marL="9525" marR="9525" marT="9525" marB="0" anchor="b"/>
                </a:tc>
                <a:tc>
                  <a:txBody>
                    <a:bodyPr/>
                    <a:lstStyle/>
                    <a:p>
                      <a:pPr algn="l" fontAlgn="b"/>
                      <a:r>
                        <a:rPr lang="en-US" sz="1000" b="0" i="0" u="none" strike="noStrike" dirty="0">
                          <a:effectLst/>
                          <a:latin typeface="Open Sans Light" panose="020B0306030504020204" pitchFamily="34" charset="0"/>
                        </a:rPr>
                        <a:t>Denver Armless Recliner Brown, Power/Power, 32"x40"x40"</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24.08</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 $390.00 </a:t>
                      </a:r>
                      <a:endParaRPr lang="en-US" sz="1000" b="0" i="0" u="none" strike="noStrike" dirty="0">
                        <a:solidFill>
                          <a:srgbClr val="000000"/>
                        </a:solidFill>
                        <a:effectLst/>
                        <a:latin typeface="Open Sans Light" panose="020B0306030504020204" pitchFamily="34" charset="0"/>
                      </a:endParaRPr>
                    </a:p>
                  </a:txBody>
                  <a:tcPr marL="9525" marR="9525" marT="9525" marB="0" anchor="b"/>
                </a:tc>
                <a:extLst>
                  <a:ext uri="{0D108BD9-81ED-4DB2-BD59-A6C34878D82A}">
                    <a16:rowId xmlns:a16="http://schemas.microsoft.com/office/drawing/2014/main" val="841699540"/>
                  </a:ext>
                </a:extLst>
              </a:tr>
              <a:tr h="203200">
                <a:tc>
                  <a:txBody>
                    <a:bodyPr/>
                    <a:lstStyle/>
                    <a:p>
                      <a:pPr algn="ctr" fontAlgn="b"/>
                      <a:r>
                        <a:rPr lang="en-US" sz="1000" b="0" i="0" u="none" strike="noStrike" dirty="0">
                          <a:effectLst/>
                          <a:latin typeface="Open Sans Light" panose="020B0306030504020204" pitchFamily="34" charset="0"/>
                        </a:rPr>
                        <a:t>DN5691ACB</a:t>
                      </a:r>
                    </a:p>
                  </a:txBody>
                  <a:tcPr marL="9525" marR="9525" marT="9525" marB="0" anchor="b"/>
                </a:tc>
                <a:tc>
                  <a:txBody>
                    <a:bodyPr/>
                    <a:lstStyle/>
                    <a:p>
                      <a:pPr algn="l" fontAlgn="b"/>
                      <a:r>
                        <a:rPr lang="en-US" sz="1000" b="0" i="0" u="none" strike="noStrike" dirty="0">
                          <a:effectLst/>
                          <a:latin typeface="Open Sans Light" panose="020B0306030504020204" pitchFamily="34" charset="0"/>
                        </a:rPr>
                        <a:t>Denver Armless Chair Brown, 32"x40"x40"</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24.08</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 $240.00 </a:t>
                      </a:r>
                      <a:endParaRPr lang="en-US" sz="1000" b="0" i="0" u="none" strike="noStrike" dirty="0">
                        <a:solidFill>
                          <a:srgbClr val="000000"/>
                        </a:solidFill>
                        <a:effectLst/>
                        <a:latin typeface="Open Sans Light" panose="020B0306030504020204" pitchFamily="34" charset="0"/>
                      </a:endParaRPr>
                    </a:p>
                  </a:txBody>
                  <a:tcPr marL="9525" marR="9525" marT="9525" marB="0" anchor="b"/>
                </a:tc>
                <a:extLst>
                  <a:ext uri="{0D108BD9-81ED-4DB2-BD59-A6C34878D82A}">
                    <a16:rowId xmlns:a16="http://schemas.microsoft.com/office/drawing/2014/main" val="929362581"/>
                  </a:ext>
                </a:extLst>
              </a:tr>
              <a:tr h="203200">
                <a:tc>
                  <a:txBody>
                    <a:bodyPr/>
                    <a:lstStyle/>
                    <a:p>
                      <a:pPr algn="ctr" fontAlgn="b"/>
                      <a:r>
                        <a:rPr lang="en-US" sz="1000" b="0" i="0" u="none" strike="noStrike" dirty="0">
                          <a:effectLst/>
                          <a:latin typeface="Open Sans Light" panose="020B0306030504020204" pitchFamily="34" charset="0"/>
                        </a:rPr>
                        <a:t>DN5691WB</a:t>
                      </a:r>
                    </a:p>
                  </a:txBody>
                  <a:tcPr marL="9525" marR="9525" marT="9525" marB="0" anchor="b"/>
                </a:tc>
                <a:tc>
                  <a:txBody>
                    <a:bodyPr/>
                    <a:lstStyle/>
                    <a:p>
                      <a:pPr algn="l" fontAlgn="b"/>
                      <a:r>
                        <a:rPr lang="en-US" sz="1000" b="0" i="0" u="none" strike="noStrike" dirty="0">
                          <a:effectLst/>
                          <a:latin typeface="Open Sans Light" panose="020B0306030504020204" pitchFamily="34" charset="0"/>
                        </a:rPr>
                        <a:t>Denver Corner Wedge Brown, 45.5"x45.5"x40"</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38.48</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 $339.00 </a:t>
                      </a:r>
                      <a:endParaRPr lang="en-US" sz="1000" b="0" i="0" u="none" strike="noStrike" dirty="0">
                        <a:solidFill>
                          <a:srgbClr val="000000"/>
                        </a:solidFill>
                        <a:effectLst/>
                        <a:latin typeface="Open Sans Light" panose="020B0306030504020204" pitchFamily="34" charset="0"/>
                      </a:endParaRPr>
                    </a:p>
                  </a:txBody>
                  <a:tcPr marL="9525" marR="9525" marT="9525" marB="0" anchor="b"/>
                </a:tc>
                <a:extLst>
                  <a:ext uri="{0D108BD9-81ED-4DB2-BD59-A6C34878D82A}">
                    <a16:rowId xmlns:a16="http://schemas.microsoft.com/office/drawing/2014/main" val="94544090"/>
                  </a:ext>
                </a:extLst>
              </a:tr>
              <a:tr h="203200">
                <a:tc>
                  <a:txBody>
                    <a:bodyPr/>
                    <a:lstStyle/>
                    <a:p>
                      <a:pPr algn="ctr" fontAlgn="b"/>
                      <a:r>
                        <a:rPr lang="en-US" sz="1000" b="0" i="0" u="none" strike="noStrike" dirty="0">
                          <a:effectLst/>
                          <a:latin typeface="Open Sans Light" panose="020B0306030504020204" pitchFamily="34" charset="0"/>
                        </a:rPr>
                        <a:t>DN5691SCB</a:t>
                      </a:r>
                    </a:p>
                  </a:txBody>
                  <a:tcPr marL="9525" marR="9525" marT="9525" marB="0" anchor="b"/>
                </a:tc>
                <a:tc>
                  <a:txBody>
                    <a:bodyPr/>
                    <a:lstStyle/>
                    <a:p>
                      <a:pPr algn="l" fontAlgn="b"/>
                      <a:r>
                        <a:rPr lang="en-US" sz="1000" b="0" i="0" u="none" strike="noStrike" dirty="0">
                          <a:effectLst/>
                          <a:latin typeface="Open Sans Light" panose="020B0306030504020204" pitchFamily="34" charset="0"/>
                        </a:rPr>
                        <a:t>Denver Straight Console Brown, Electric, 13"x40"x40"</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10.21</a:t>
                      </a:r>
                      <a:endParaRPr lang="en-US" sz="1000" b="0" i="0" u="none" strike="noStrike" dirty="0">
                        <a:solidFill>
                          <a:srgbClr val="000000"/>
                        </a:solidFill>
                        <a:effectLst/>
                        <a:latin typeface="Open Sans Light" panose="020B0306030504020204" pitchFamily="34" charset="0"/>
                      </a:endParaRPr>
                    </a:p>
                  </a:txBody>
                  <a:tcPr marL="9525" marR="9525" marT="9525" marB="0" anchor="b"/>
                </a:tc>
                <a:tc>
                  <a:txBody>
                    <a:bodyPr/>
                    <a:lstStyle/>
                    <a:p>
                      <a:pPr algn="ctr" fontAlgn="b"/>
                      <a:r>
                        <a:rPr lang="en-US" sz="1000" b="0" i="0" u="none" strike="noStrike" dirty="0">
                          <a:effectLst/>
                          <a:latin typeface="Open Sans Light" panose="020B0306030504020204" pitchFamily="34" charset="0"/>
                        </a:rPr>
                        <a:t> $150.00 </a:t>
                      </a:r>
                      <a:endParaRPr lang="en-US" sz="1000" b="0" i="0" u="none" strike="noStrike" dirty="0">
                        <a:solidFill>
                          <a:srgbClr val="000000"/>
                        </a:solidFill>
                        <a:effectLst/>
                        <a:latin typeface="Open Sans Light" panose="020B0306030504020204" pitchFamily="34" charset="0"/>
                      </a:endParaRPr>
                    </a:p>
                  </a:txBody>
                  <a:tcPr marL="9525" marR="9525" marT="9525" marB="0" anchor="b"/>
                </a:tc>
                <a:extLst>
                  <a:ext uri="{0D108BD9-81ED-4DB2-BD59-A6C34878D82A}">
                    <a16:rowId xmlns:a16="http://schemas.microsoft.com/office/drawing/2014/main" val="749159148"/>
                  </a:ext>
                </a:extLst>
              </a:tr>
              <a:tr h="215900">
                <a:tc>
                  <a:txBody>
                    <a:bodyPr/>
                    <a:lstStyle/>
                    <a:p>
                      <a:pPr algn="ctr" fontAlgn="b"/>
                      <a:r>
                        <a:rPr lang="en-US" sz="1000" b="1" i="0" u="none" strike="noStrike" dirty="0">
                          <a:effectLst/>
                          <a:latin typeface="Open Sans ExtraBold" panose="020B0606030504020204" pitchFamily="34" charset="0"/>
                        </a:rPr>
                        <a:t> 6 Piece</a:t>
                      </a:r>
                    </a:p>
                  </a:txBody>
                  <a:tcPr marL="9525" marR="9525" marT="9525" marB="0" anchor="b"/>
                </a:tc>
                <a:tc>
                  <a:txBody>
                    <a:bodyPr/>
                    <a:lstStyle/>
                    <a:p>
                      <a:pPr algn="l" fontAlgn="b"/>
                      <a:r>
                        <a:rPr lang="en-US" sz="1000" b="1" i="0" u="none" strike="noStrike" dirty="0">
                          <a:effectLst/>
                          <a:latin typeface="Open Sans ExtraBold" panose="020B0606030504020204" pitchFamily="34" charset="0"/>
                        </a:rPr>
                        <a:t>Denver Sectional w/3 Power/Power Recliners </a:t>
                      </a:r>
                    </a:p>
                  </a:txBody>
                  <a:tcPr marL="9525" marR="9525" marT="9525" marB="0" anchor="b"/>
                </a:tc>
                <a:tc>
                  <a:txBody>
                    <a:bodyPr/>
                    <a:lstStyle/>
                    <a:p>
                      <a:pPr algn="ctr" fontAlgn="b"/>
                      <a:r>
                        <a:rPr lang="en-US" sz="1000" b="1" i="0" u="none" strike="noStrike" dirty="0">
                          <a:effectLst/>
                          <a:latin typeface="Open Sans ExtraBold" panose="020B0606030504020204" pitchFamily="34" charset="0"/>
                        </a:rPr>
                        <a:t>157.41</a:t>
                      </a:r>
                    </a:p>
                  </a:txBody>
                  <a:tcPr marL="9525" marR="9525" marT="9525" marB="0" anchor="b"/>
                </a:tc>
                <a:tc>
                  <a:txBody>
                    <a:bodyPr/>
                    <a:lstStyle/>
                    <a:p>
                      <a:pPr algn="ctr" fontAlgn="b"/>
                      <a:r>
                        <a:rPr lang="en-US" sz="1000" b="1" i="0" u="none" strike="noStrike" dirty="0">
                          <a:effectLst/>
                          <a:latin typeface="Open Sans ExtraBold" panose="020B0606030504020204" pitchFamily="34" charset="0"/>
                        </a:rPr>
                        <a:t>$2,099.00</a:t>
                      </a:r>
                    </a:p>
                  </a:txBody>
                  <a:tcPr marL="9525" marR="9525" marT="9525" marB="0" anchor="b"/>
                </a:tc>
                <a:extLst>
                  <a:ext uri="{0D108BD9-81ED-4DB2-BD59-A6C34878D82A}">
                    <a16:rowId xmlns:a16="http://schemas.microsoft.com/office/drawing/2014/main" val="995338714"/>
                  </a:ext>
                </a:extLst>
              </a:tr>
            </a:tbl>
          </a:graphicData>
        </a:graphic>
      </p:graphicFrame>
      <p:sp>
        <p:nvSpPr>
          <p:cNvPr id="9" name="Rectangle 8">
            <a:extLst>
              <a:ext uri="{FF2B5EF4-FFF2-40B4-BE49-F238E27FC236}">
                <a16:creationId xmlns:a16="http://schemas.microsoft.com/office/drawing/2014/main" id="{E409D4E7-505D-2C4C-B036-917D53239706}"/>
              </a:ext>
            </a:extLst>
          </p:cNvPr>
          <p:cNvSpPr/>
          <p:nvPr/>
        </p:nvSpPr>
        <p:spPr>
          <a:xfrm>
            <a:off x="557049" y="6127531"/>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6B6CDDA1-A683-1744-861C-C69E0CAB37D1}"/>
              </a:ext>
            </a:extLst>
          </p:cNvPr>
          <p:cNvPicPr>
            <a:picLocks noChangeAspect="1"/>
          </p:cNvPicPr>
          <p:nvPr/>
        </p:nvPicPr>
        <p:blipFill>
          <a:blip r:embed="rId5"/>
          <a:stretch>
            <a:fillRect/>
          </a:stretch>
        </p:blipFill>
        <p:spPr>
          <a:xfrm>
            <a:off x="675292" y="6187303"/>
            <a:ext cx="1931276" cy="358117"/>
          </a:xfrm>
          <a:prstGeom prst="rect">
            <a:avLst/>
          </a:prstGeom>
        </p:spPr>
      </p:pic>
    </p:spTree>
    <p:extLst>
      <p:ext uri="{BB962C8B-B14F-4D97-AF65-F5344CB8AC3E}">
        <p14:creationId xmlns:p14="http://schemas.microsoft.com/office/powerpoint/2010/main" val="205572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outdoor, tree&#10;&#10;Description automatically generated">
            <a:extLst>
              <a:ext uri="{FF2B5EF4-FFF2-40B4-BE49-F238E27FC236}">
                <a16:creationId xmlns:a16="http://schemas.microsoft.com/office/drawing/2014/main" id="{FD8C8F97-FC7E-CE4A-B4D0-8C05E258FE25}"/>
              </a:ext>
            </a:extLst>
          </p:cNvPr>
          <p:cNvPicPr>
            <a:picLocks noChangeAspect="1"/>
          </p:cNvPicPr>
          <p:nvPr/>
        </p:nvPicPr>
        <p:blipFill>
          <a:blip r:embed="rId3"/>
          <a:stretch>
            <a:fillRect/>
          </a:stretch>
        </p:blipFill>
        <p:spPr>
          <a:xfrm>
            <a:off x="15015" y="0"/>
            <a:ext cx="12161970" cy="6858000"/>
          </a:xfrm>
          <a:prstGeom prst="rect">
            <a:avLst/>
          </a:prstGeom>
        </p:spPr>
      </p:pic>
    </p:spTree>
    <p:extLst>
      <p:ext uri="{BB962C8B-B14F-4D97-AF65-F5344CB8AC3E}">
        <p14:creationId xmlns:p14="http://schemas.microsoft.com/office/powerpoint/2010/main" val="1614989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iving room with leather couches&#10;&#10;Description automatically generated with medium confidence">
            <a:extLst>
              <a:ext uri="{FF2B5EF4-FFF2-40B4-BE49-F238E27FC236}">
                <a16:creationId xmlns:a16="http://schemas.microsoft.com/office/drawing/2014/main" id="{D9DEBDBC-FEB4-BE40-8226-0F7FC8398255}"/>
              </a:ext>
            </a:extLst>
          </p:cNvPr>
          <p:cNvPicPr>
            <a:picLocks noChangeAspect="1"/>
          </p:cNvPicPr>
          <p:nvPr/>
        </p:nvPicPr>
        <p:blipFill rotWithShape="1">
          <a:blip r:embed="rId3"/>
          <a:srcRect t="10479"/>
          <a:stretch/>
        </p:blipFill>
        <p:spPr>
          <a:xfrm>
            <a:off x="3324168" y="0"/>
            <a:ext cx="8867832" cy="6858000"/>
          </a:xfrm>
          <a:prstGeom prst="rect">
            <a:avLst/>
          </a:prstGeom>
        </p:spPr>
      </p:pic>
      <p:pic>
        <p:nvPicPr>
          <p:cNvPr id="12" name="Picture 11" descr="Shape, circle&#10;&#10;Description automatically generated">
            <a:extLst>
              <a:ext uri="{FF2B5EF4-FFF2-40B4-BE49-F238E27FC236}">
                <a16:creationId xmlns:a16="http://schemas.microsoft.com/office/drawing/2014/main" id="{F934ECA9-41D6-B14B-851E-A2F7B12AA183}"/>
              </a:ext>
            </a:extLst>
          </p:cNvPr>
          <p:cNvPicPr>
            <a:picLocks noChangeAspect="1"/>
          </p:cNvPicPr>
          <p:nvPr/>
        </p:nvPicPr>
        <p:blipFill>
          <a:blip r:embed="rId4"/>
          <a:stretch>
            <a:fillRect/>
          </a:stretch>
        </p:blipFill>
        <p:spPr>
          <a:xfrm>
            <a:off x="-92765" y="0"/>
            <a:ext cx="12284765"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74432" y="249663"/>
            <a:ext cx="2557772"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Pueblo</a:t>
            </a:r>
          </a:p>
        </p:txBody>
      </p:sp>
      <p:sp>
        <p:nvSpPr>
          <p:cNvPr id="6" name="TextBox 5">
            <a:extLst>
              <a:ext uri="{FF2B5EF4-FFF2-40B4-BE49-F238E27FC236}">
                <a16:creationId xmlns:a16="http://schemas.microsoft.com/office/drawing/2014/main" id="{69340824-8A30-E14B-AE0D-92BEDE928E7F}"/>
              </a:ext>
            </a:extLst>
          </p:cNvPr>
          <p:cNvSpPr txBox="1"/>
          <p:nvPr/>
        </p:nvSpPr>
        <p:spPr>
          <a:xfrm>
            <a:off x="274432" y="972099"/>
            <a:ext cx="3064747" cy="3939540"/>
          </a:xfrm>
          <a:prstGeom prst="rect">
            <a:avLst/>
          </a:prstGeom>
          <a:noFill/>
        </p:spPr>
        <p:txBody>
          <a:bodyPr wrap="square" rtlCol="0">
            <a:spAutoFit/>
          </a:bodyPr>
          <a:lstStyle/>
          <a:p>
            <a:r>
              <a:rPr lang="en-US" sz="1400" dirty="0">
                <a:latin typeface="Open Sans" panose="020B0606030504020204" pitchFamily="34" charset="0"/>
              </a:rPr>
              <a:t>You are sure to turn heads with the stylish and functional design of Pueblo. A contrasting fabric and leatherette cover looks great and offers added protection from high traffic areas.</a:t>
            </a:r>
            <a:br>
              <a:rPr lang="en-US" sz="1400" dirty="0">
                <a:latin typeface="Open Sans" panose="020B0606030504020204" pitchFamily="34" charset="0"/>
              </a:rPr>
            </a:br>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Manual recline</a:t>
            </a:r>
          </a:p>
          <a:p>
            <a:pPr marL="171450" indent="-171450">
              <a:buFont typeface="Arial" panose="020B0604020202020204" pitchFamily="34" charset="0"/>
              <a:buChar char="•"/>
            </a:pPr>
            <a:r>
              <a:rPr lang="en-US" sz="1400" dirty="0">
                <a:latin typeface="Open Sans Light" panose="020B0306030504020204" pitchFamily="34" charset="0"/>
              </a:rPr>
              <a:t>Easy-care leatherette on headrest and footrest offer added protection for heavy use area in a stylish two-tone fabric application</a:t>
            </a:r>
          </a:p>
          <a:p>
            <a:pPr marL="171450" indent="-171450">
              <a:buFont typeface="Arial" panose="020B0604020202020204" pitchFamily="34" charset="0"/>
              <a:buChar char="•"/>
            </a:pPr>
            <a:r>
              <a:rPr lang="en-US" sz="1400" dirty="0">
                <a:latin typeface="Open Sans Light" panose="020B0306030504020204" pitchFamily="34" charset="0"/>
              </a:rPr>
              <a:t>Loveseat features a lift-top console and two cupholders</a:t>
            </a:r>
          </a:p>
          <a:p>
            <a:pPr marL="171450" indent="-171450">
              <a:buFont typeface="Arial" panose="020B0604020202020204" pitchFamily="34" charset="0"/>
              <a:buChar char="•"/>
            </a:pPr>
            <a:r>
              <a:rPr lang="en-US" sz="1400" dirty="0">
                <a:latin typeface="Open Sans Light" panose="020B0306030504020204" pitchFamily="34" charset="0"/>
              </a:rPr>
              <a:t>Coffee fabric and leatherette</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graphicFrame>
        <p:nvGraphicFramePr>
          <p:cNvPr id="2" name="Table 1">
            <a:extLst>
              <a:ext uri="{FF2B5EF4-FFF2-40B4-BE49-F238E27FC236}">
                <a16:creationId xmlns:a16="http://schemas.microsoft.com/office/drawing/2014/main" id="{2773471E-A170-2F45-A350-CB7467BCC9BC}"/>
              </a:ext>
            </a:extLst>
          </p:cNvPr>
          <p:cNvGraphicFramePr>
            <a:graphicFrameLocks noGrp="1"/>
          </p:cNvGraphicFramePr>
          <p:nvPr>
            <p:extLst>
              <p:ext uri="{D42A27DB-BD31-4B8C-83A1-F6EECF244321}">
                <p14:modId xmlns:p14="http://schemas.microsoft.com/office/powerpoint/2010/main" val="1522677130"/>
              </p:ext>
            </p:extLst>
          </p:nvPr>
        </p:nvGraphicFramePr>
        <p:xfrm>
          <a:off x="5739060" y="5254834"/>
          <a:ext cx="6213615" cy="1106423"/>
        </p:xfrm>
        <a:graphic>
          <a:graphicData uri="http://schemas.openxmlformats.org/drawingml/2006/table">
            <a:tbl>
              <a:tblPr bandRow="1">
                <a:tableStyleId>{5C22544A-7EE6-4342-B048-85BDC9FD1C3A}</a:tableStyleId>
              </a:tblPr>
              <a:tblGrid>
                <a:gridCol w="971758">
                  <a:extLst>
                    <a:ext uri="{9D8B030D-6E8A-4147-A177-3AD203B41FA5}">
                      <a16:colId xmlns:a16="http://schemas.microsoft.com/office/drawing/2014/main" val="165405054"/>
                    </a:ext>
                  </a:extLst>
                </a:gridCol>
                <a:gridCol w="3802816">
                  <a:extLst>
                    <a:ext uri="{9D8B030D-6E8A-4147-A177-3AD203B41FA5}">
                      <a16:colId xmlns:a16="http://schemas.microsoft.com/office/drawing/2014/main" val="684247631"/>
                    </a:ext>
                  </a:extLst>
                </a:gridCol>
                <a:gridCol w="653085">
                  <a:extLst>
                    <a:ext uri="{9D8B030D-6E8A-4147-A177-3AD203B41FA5}">
                      <a16:colId xmlns:a16="http://schemas.microsoft.com/office/drawing/2014/main" val="3125156692"/>
                    </a:ext>
                  </a:extLst>
                </a:gridCol>
                <a:gridCol w="785956">
                  <a:extLst>
                    <a:ext uri="{9D8B030D-6E8A-4147-A177-3AD203B41FA5}">
                      <a16:colId xmlns:a16="http://schemas.microsoft.com/office/drawing/2014/main" val="3064766982"/>
                    </a:ext>
                  </a:extLst>
                </a:gridCol>
              </a:tblGrid>
              <a:tr h="203765">
                <a:tc>
                  <a:txBody>
                    <a:bodyPr/>
                    <a:lstStyle/>
                    <a:p>
                      <a:pPr algn="ctr" fontAlgn="b"/>
                      <a:r>
                        <a:rPr lang="en-US" sz="10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1418061466"/>
                  </a:ext>
                </a:extLst>
              </a:tr>
              <a:tr h="167048">
                <a:tc>
                  <a:txBody>
                    <a:bodyPr/>
                    <a:lstStyle/>
                    <a:p>
                      <a:pPr algn="ctr" fontAlgn="b"/>
                      <a:r>
                        <a:rPr lang="en-US" sz="1000" b="0" i="0" u="none" strike="noStrike" dirty="0">
                          <a:effectLst/>
                          <a:latin typeface="Open Sans Light" panose="020B0306030504020204" pitchFamily="34" charset="0"/>
                        </a:rPr>
                        <a:t>UE9222SC</a:t>
                      </a:r>
                    </a:p>
                  </a:txBody>
                  <a:tcPr marL="9525" marR="9525" marT="9525" marB="0"/>
                </a:tc>
                <a:tc>
                  <a:txBody>
                    <a:bodyPr/>
                    <a:lstStyle/>
                    <a:p>
                      <a:pPr algn="l" fontAlgn="b"/>
                      <a:r>
                        <a:rPr lang="en-US" sz="1000" b="0" i="0" u="none" strike="noStrike" dirty="0">
                          <a:effectLst/>
                          <a:latin typeface="Open Sans Light" panose="020B0306030504020204" pitchFamily="34" charset="0"/>
                        </a:rPr>
                        <a:t>Pueblo Recliner Sofa Two tone, 91"x39"x42.5"</a:t>
                      </a:r>
                    </a:p>
                  </a:txBody>
                  <a:tcPr marL="9525" marR="9525" marT="9525" marB="0"/>
                </a:tc>
                <a:tc>
                  <a:txBody>
                    <a:bodyPr/>
                    <a:lstStyle/>
                    <a:p>
                      <a:pPr algn="ctr" fontAlgn="b"/>
                      <a:r>
                        <a:rPr lang="en-US" sz="1000" b="0" i="0" u="none" strike="noStrike" dirty="0">
                          <a:effectLst/>
                          <a:latin typeface="Open Sans Light" panose="020B0306030504020204" pitchFamily="34" charset="0"/>
                        </a:rPr>
                        <a:t>53.72</a:t>
                      </a:r>
                    </a:p>
                  </a:txBody>
                  <a:tcPr marL="9525" marR="9525" marT="9525" marB="0"/>
                </a:tc>
                <a:tc>
                  <a:txBody>
                    <a:bodyPr/>
                    <a:lstStyle/>
                    <a:p>
                      <a:pPr algn="ctr" fontAlgn="b"/>
                      <a:r>
                        <a:rPr lang="en-US" sz="1000" b="0" i="0" u="none" strike="noStrike" dirty="0">
                          <a:effectLst/>
                          <a:latin typeface="Open Sans Light" panose="020B0306030504020204" pitchFamily="34" charset="0"/>
                        </a:rPr>
                        <a:t>$529.00</a:t>
                      </a:r>
                    </a:p>
                  </a:txBody>
                  <a:tcPr marL="9525" marR="9525" marT="9525" marB="0"/>
                </a:tc>
                <a:extLst>
                  <a:ext uri="{0D108BD9-81ED-4DB2-BD59-A6C34878D82A}">
                    <a16:rowId xmlns:a16="http://schemas.microsoft.com/office/drawing/2014/main" val="1800809374"/>
                  </a:ext>
                </a:extLst>
              </a:tr>
              <a:tr h="161967">
                <a:tc>
                  <a:txBody>
                    <a:bodyPr/>
                    <a:lstStyle/>
                    <a:p>
                      <a:pPr algn="ctr" fontAlgn="b"/>
                      <a:r>
                        <a:rPr lang="en-US" sz="1000" b="0" i="0" u="none" strike="noStrike" dirty="0">
                          <a:effectLst/>
                          <a:latin typeface="Open Sans Light" panose="020B0306030504020204" pitchFamily="34" charset="0"/>
                        </a:rPr>
                        <a:t>UE9222CLC</a:t>
                      </a:r>
                    </a:p>
                  </a:txBody>
                  <a:tcPr marL="9525" marR="9525" marT="9525" marB="0"/>
                </a:tc>
                <a:tc>
                  <a:txBody>
                    <a:bodyPr/>
                    <a:lstStyle/>
                    <a:p>
                      <a:pPr algn="l" fontAlgn="b"/>
                      <a:r>
                        <a:rPr lang="en-US" sz="1000" b="0" i="0" u="none" strike="noStrike" dirty="0">
                          <a:effectLst/>
                          <a:latin typeface="Open Sans Light" panose="020B0306030504020204" pitchFamily="34" charset="0"/>
                        </a:rPr>
                        <a:t>Pueblo Recliner Console Loveseat, Two Tone, 77.2"x39"x42.5" </a:t>
                      </a:r>
                    </a:p>
                  </a:txBody>
                  <a:tcPr marL="9525" marR="9525" marT="9525" marB="0"/>
                </a:tc>
                <a:tc>
                  <a:txBody>
                    <a:bodyPr/>
                    <a:lstStyle/>
                    <a:p>
                      <a:pPr algn="ctr" fontAlgn="b"/>
                      <a:r>
                        <a:rPr lang="en-US" sz="1000" b="0" i="0" u="none" strike="noStrike" dirty="0">
                          <a:effectLst/>
                          <a:latin typeface="Open Sans Light" panose="020B0306030504020204" pitchFamily="34" charset="0"/>
                        </a:rPr>
                        <a:t>48.40</a:t>
                      </a:r>
                    </a:p>
                  </a:txBody>
                  <a:tcPr marL="9525" marR="9525" marT="9525" marB="0"/>
                </a:tc>
                <a:tc>
                  <a:txBody>
                    <a:bodyPr/>
                    <a:lstStyle/>
                    <a:p>
                      <a:pPr algn="ctr" fontAlgn="b"/>
                      <a:r>
                        <a:rPr lang="en-US" sz="1000" b="0" i="0" u="none" strike="noStrike" dirty="0">
                          <a:effectLst/>
                          <a:latin typeface="Open Sans Light" panose="020B0306030504020204" pitchFamily="34" charset="0"/>
                        </a:rPr>
                        <a:t>$529.00</a:t>
                      </a:r>
                    </a:p>
                  </a:txBody>
                  <a:tcPr marL="9525" marR="9525" marT="9525" marB="0"/>
                </a:tc>
                <a:extLst>
                  <a:ext uri="{0D108BD9-81ED-4DB2-BD59-A6C34878D82A}">
                    <a16:rowId xmlns:a16="http://schemas.microsoft.com/office/drawing/2014/main" val="2541833674"/>
                  </a:ext>
                </a:extLst>
              </a:tr>
              <a:tr h="166113">
                <a:tc>
                  <a:txBody>
                    <a:bodyPr/>
                    <a:lstStyle/>
                    <a:p>
                      <a:pPr algn="ctr" fontAlgn="b"/>
                      <a:r>
                        <a:rPr lang="en-US" sz="1000" b="1" i="0" u="none" strike="noStrike" dirty="0">
                          <a:effectLst/>
                          <a:latin typeface="Open Sans ExtraBold" panose="020B0606030504020204" pitchFamily="34" charset="0"/>
                        </a:rPr>
                        <a:t>2 Piece</a:t>
                      </a:r>
                    </a:p>
                  </a:txBody>
                  <a:tcPr marL="9525" marR="9525" marT="9525" marB="0"/>
                </a:tc>
                <a:tc>
                  <a:txBody>
                    <a:bodyPr/>
                    <a:lstStyle/>
                    <a:p>
                      <a:pPr algn="l" fontAlgn="b"/>
                      <a:r>
                        <a:rPr lang="en-US" sz="1000" b="1" i="0" u="none" strike="noStrike" dirty="0">
                          <a:effectLst/>
                          <a:latin typeface="Open Sans ExtraBold" panose="020B0606030504020204" pitchFamily="34" charset="0"/>
                        </a:rPr>
                        <a:t>Pueblo Recliner Sofa and Loveseat</a:t>
                      </a:r>
                    </a:p>
                  </a:txBody>
                  <a:tcPr marL="9525" marR="9525" marT="9525" marB="0"/>
                </a:tc>
                <a:tc>
                  <a:txBody>
                    <a:bodyPr/>
                    <a:lstStyle/>
                    <a:p>
                      <a:pPr algn="ctr" fontAlgn="b"/>
                      <a:r>
                        <a:rPr lang="en-US" sz="1000" b="1" i="0" u="none" strike="noStrike" dirty="0">
                          <a:effectLst/>
                          <a:latin typeface="Open Sans ExtraBold" panose="020B0606030504020204" pitchFamily="34" charset="0"/>
                        </a:rPr>
                        <a:t>102.12</a:t>
                      </a:r>
                    </a:p>
                  </a:txBody>
                  <a:tcPr marL="9525" marR="9525" marT="9525" marB="0"/>
                </a:tc>
                <a:tc>
                  <a:txBody>
                    <a:bodyPr/>
                    <a:lstStyle/>
                    <a:p>
                      <a:pPr algn="ctr" fontAlgn="b"/>
                      <a:r>
                        <a:rPr lang="en-US" sz="1000" b="1" i="0" u="none" strike="noStrike" dirty="0">
                          <a:effectLst/>
                          <a:latin typeface="Open Sans ExtraBold" panose="020B0606030504020204" pitchFamily="34" charset="0"/>
                        </a:rPr>
                        <a:t>$1,058.00</a:t>
                      </a:r>
                    </a:p>
                  </a:txBody>
                  <a:tcPr marL="9525" marR="9525" marT="9525" marB="0"/>
                </a:tc>
                <a:extLst>
                  <a:ext uri="{0D108BD9-81ED-4DB2-BD59-A6C34878D82A}">
                    <a16:rowId xmlns:a16="http://schemas.microsoft.com/office/drawing/2014/main" val="2164359573"/>
                  </a:ext>
                </a:extLst>
              </a:tr>
              <a:tr h="203765">
                <a:tc>
                  <a:txBody>
                    <a:bodyPr/>
                    <a:lstStyle/>
                    <a:p>
                      <a:pPr algn="ctr" fontAlgn="b"/>
                      <a:r>
                        <a:rPr lang="en-US" sz="1000" b="0" i="0" u="none" strike="noStrike" dirty="0">
                          <a:effectLst/>
                          <a:latin typeface="Open Sans Light" panose="020B0306030504020204" pitchFamily="34" charset="0"/>
                        </a:rPr>
                        <a:t>UE9222RC</a:t>
                      </a:r>
                    </a:p>
                  </a:txBody>
                  <a:tcPr marL="9525" marR="9525" marT="9525" marB="0"/>
                </a:tc>
                <a:tc>
                  <a:txBody>
                    <a:bodyPr/>
                    <a:lstStyle/>
                    <a:p>
                      <a:pPr algn="l" fontAlgn="b"/>
                      <a:r>
                        <a:rPr lang="en-US" sz="1000" b="0" i="0" u="none" strike="noStrike" dirty="0">
                          <a:effectLst/>
                          <a:latin typeface="Open Sans Light" panose="020B0306030504020204" pitchFamily="34" charset="0"/>
                        </a:rPr>
                        <a:t>Pueblo Recliner Chair, Two-Tone, 26.75"x39"x42.5"</a:t>
                      </a:r>
                    </a:p>
                  </a:txBody>
                  <a:tcPr marL="9525" marR="9525" marT="9525" marB="0"/>
                </a:tc>
                <a:tc>
                  <a:txBody>
                    <a:bodyPr/>
                    <a:lstStyle/>
                    <a:p>
                      <a:pPr algn="ctr" fontAlgn="b"/>
                      <a:r>
                        <a:rPr lang="en-US" sz="1000" b="0" i="0" u="none" strike="noStrike" dirty="0">
                          <a:effectLst/>
                          <a:latin typeface="Open Sans Light" panose="020B0306030504020204" pitchFamily="34" charset="0"/>
                        </a:rPr>
                        <a:t>26.56</a:t>
                      </a:r>
                    </a:p>
                  </a:txBody>
                  <a:tcPr marL="9525" marR="9525" marT="9525" marB="0"/>
                </a:tc>
                <a:tc>
                  <a:txBody>
                    <a:bodyPr/>
                    <a:lstStyle/>
                    <a:p>
                      <a:pPr algn="ctr" fontAlgn="b"/>
                      <a:r>
                        <a:rPr lang="en-US" sz="1000" b="0" i="0" u="none" strike="noStrike" dirty="0">
                          <a:effectLst/>
                          <a:latin typeface="Open Sans Light" panose="020B0306030504020204" pitchFamily="34" charset="0"/>
                        </a:rPr>
                        <a:t>$279.00</a:t>
                      </a:r>
                    </a:p>
                  </a:txBody>
                  <a:tcPr marL="9525" marR="9525" marT="9525" marB="0"/>
                </a:tc>
                <a:extLst>
                  <a:ext uri="{0D108BD9-81ED-4DB2-BD59-A6C34878D82A}">
                    <a16:rowId xmlns:a16="http://schemas.microsoft.com/office/drawing/2014/main" val="2245073840"/>
                  </a:ext>
                </a:extLst>
              </a:tr>
              <a:tr h="203765">
                <a:tc>
                  <a:txBody>
                    <a:bodyPr/>
                    <a:lstStyle/>
                    <a:p>
                      <a:pPr algn="ctr" fontAlgn="b"/>
                      <a:r>
                        <a:rPr lang="en-US" sz="1000" b="1" i="0" u="none" strike="noStrike" dirty="0">
                          <a:effectLst/>
                          <a:latin typeface="Open Sans ExtraBold" panose="020B0606030504020204" pitchFamily="34" charset="0"/>
                        </a:rPr>
                        <a:t>3 Piece </a:t>
                      </a:r>
                    </a:p>
                  </a:txBody>
                  <a:tcPr marL="9525" marR="9525" marT="9525" marB="0"/>
                </a:tc>
                <a:tc>
                  <a:txBody>
                    <a:bodyPr/>
                    <a:lstStyle/>
                    <a:p>
                      <a:pPr algn="l" fontAlgn="b"/>
                      <a:r>
                        <a:rPr lang="en-US" sz="1000" b="1" i="0" u="none" strike="noStrike" dirty="0">
                          <a:effectLst/>
                          <a:latin typeface="Open Sans ExtraBold" panose="020B0606030504020204" pitchFamily="34" charset="0"/>
                        </a:rPr>
                        <a:t>Pueblo Recliner Sofa, Loveseat &amp; Chair</a:t>
                      </a:r>
                    </a:p>
                  </a:txBody>
                  <a:tcPr marL="9525" marR="9525" marT="9525" marB="0"/>
                </a:tc>
                <a:tc>
                  <a:txBody>
                    <a:bodyPr/>
                    <a:lstStyle/>
                    <a:p>
                      <a:pPr algn="ctr" fontAlgn="b"/>
                      <a:r>
                        <a:rPr lang="en-US" sz="1000" b="1" i="0" u="none" strike="noStrike" dirty="0">
                          <a:effectLst/>
                          <a:latin typeface="Open Sans ExtraBold" panose="020B0606030504020204" pitchFamily="34" charset="0"/>
                        </a:rPr>
                        <a:t>128.68</a:t>
                      </a:r>
                    </a:p>
                  </a:txBody>
                  <a:tcPr marL="9525" marR="9525" marT="9525" marB="0"/>
                </a:tc>
                <a:tc>
                  <a:txBody>
                    <a:bodyPr/>
                    <a:lstStyle/>
                    <a:p>
                      <a:pPr algn="ctr" fontAlgn="b"/>
                      <a:r>
                        <a:rPr lang="en-US" sz="1000" b="1" i="0" u="none" strike="noStrike" dirty="0">
                          <a:effectLst/>
                          <a:latin typeface="Open Sans ExtraBold" panose="020B0606030504020204" pitchFamily="34" charset="0"/>
                        </a:rPr>
                        <a:t>$1,337.00</a:t>
                      </a:r>
                    </a:p>
                  </a:txBody>
                  <a:tcPr marL="9525" marR="9525" marT="9525" marB="0"/>
                </a:tc>
                <a:extLst>
                  <a:ext uri="{0D108BD9-81ED-4DB2-BD59-A6C34878D82A}">
                    <a16:rowId xmlns:a16="http://schemas.microsoft.com/office/drawing/2014/main" val="1292660729"/>
                  </a:ext>
                </a:extLst>
              </a:tr>
            </a:tbl>
          </a:graphicData>
        </a:graphic>
      </p:graphicFrame>
      <p:sp>
        <p:nvSpPr>
          <p:cNvPr id="9" name="Rectangle 8">
            <a:extLst>
              <a:ext uri="{FF2B5EF4-FFF2-40B4-BE49-F238E27FC236}">
                <a16:creationId xmlns:a16="http://schemas.microsoft.com/office/drawing/2014/main" id="{B79F4AF9-E324-5C49-A032-5537628B5499}"/>
              </a:ext>
            </a:extLst>
          </p:cNvPr>
          <p:cNvSpPr/>
          <p:nvPr/>
        </p:nvSpPr>
        <p:spPr>
          <a:xfrm>
            <a:off x="557049" y="6127531"/>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D5319055-F12A-AD45-8710-7D7E92B6E93D}"/>
              </a:ext>
            </a:extLst>
          </p:cNvPr>
          <p:cNvPicPr>
            <a:picLocks noChangeAspect="1"/>
          </p:cNvPicPr>
          <p:nvPr/>
        </p:nvPicPr>
        <p:blipFill>
          <a:blip r:embed="rId5"/>
          <a:stretch>
            <a:fillRect/>
          </a:stretch>
        </p:blipFill>
        <p:spPr>
          <a:xfrm>
            <a:off x="675292" y="6187303"/>
            <a:ext cx="1931276" cy="358117"/>
          </a:xfrm>
          <a:prstGeom prst="rect">
            <a:avLst/>
          </a:prstGeom>
        </p:spPr>
      </p:pic>
    </p:spTree>
    <p:extLst>
      <p:ext uri="{BB962C8B-B14F-4D97-AF65-F5344CB8AC3E}">
        <p14:creationId xmlns:p14="http://schemas.microsoft.com/office/powerpoint/2010/main" val="407064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loor, wall, living&#10;&#10;Description automatically generated">
            <a:extLst>
              <a:ext uri="{FF2B5EF4-FFF2-40B4-BE49-F238E27FC236}">
                <a16:creationId xmlns:a16="http://schemas.microsoft.com/office/drawing/2014/main" id="{6F4E64CE-4DDE-CB46-9FF7-7200480C6B0D}"/>
              </a:ext>
            </a:extLst>
          </p:cNvPr>
          <p:cNvPicPr>
            <a:picLocks noChangeAspect="1"/>
          </p:cNvPicPr>
          <p:nvPr/>
        </p:nvPicPr>
        <p:blipFill rotWithShape="1">
          <a:blip r:embed="rId3"/>
          <a:srcRect t="17124"/>
          <a:stretch/>
        </p:blipFill>
        <p:spPr>
          <a:xfrm>
            <a:off x="3037192" y="0"/>
            <a:ext cx="9154808" cy="7012983"/>
          </a:xfrm>
          <a:prstGeom prst="rect">
            <a:avLst/>
          </a:prstGeom>
        </p:spPr>
      </p:pic>
      <p:pic>
        <p:nvPicPr>
          <p:cNvPr id="15" name="Picture 14" descr="Shape, circle&#10;&#10;Description automatically generated">
            <a:extLst>
              <a:ext uri="{FF2B5EF4-FFF2-40B4-BE49-F238E27FC236}">
                <a16:creationId xmlns:a16="http://schemas.microsoft.com/office/drawing/2014/main" id="{B86D7397-C903-1543-B1CD-2A398727731A}"/>
              </a:ext>
            </a:extLst>
          </p:cNvPr>
          <p:cNvPicPr>
            <a:picLocks noChangeAspect="1"/>
          </p:cNvPicPr>
          <p:nvPr/>
        </p:nvPicPr>
        <p:blipFill rotWithShape="1">
          <a:blip r:embed="rId4"/>
          <a:srcRect l="3666"/>
          <a:stretch/>
        </p:blipFill>
        <p:spPr>
          <a:xfrm>
            <a:off x="0" y="0"/>
            <a:ext cx="11834389"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74244" y="245479"/>
            <a:ext cx="3145856"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Lovell</a:t>
            </a:r>
          </a:p>
        </p:txBody>
      </p:sp>
      <p:sp>
        <p:nvSpPr>
          <p:cNvPr id="6" name="TextBox 5">
            <a:extLst>
              <a:ext uri="{FF2B5EF4-FFF2-40B4-BE49-F238E27FC236}">
                <a16:creationId xmlns:a16="http://schemas.microsoft.com/office/drawing/2014/main" id="{69340824-8A30-E14B-AE0D-92BEDE928E7F}"/>
              </a:ext>
            </a:extLst>
          </p:cNvPr>
          <p:cNvSpPr txBox="1"/>
          <p:nvPr/>
        </p:nvSpPr>
        <p:spPr>
          <a:xfrm>
            <a:off x="274245" y="959902"/>
            <a:ext cx="2673672" cy="3293209"/>
          </a:xfrm>
          <a:prstGeom prst="rect">
            <a:avLst/>
          </a:prstGeom>
          <a:noFill/>
        </p:spPr>
        <p:txBody>
          <a:bodyPr wrap="square" rtlCol="0">
            <a:spAutoFit/>
          </a:bodyPr>
          <a:lstStyle/>
          <a:p>
            <a:r>
              <a:rPr lang="en-US" sz="1400" dirty="0">
                <a:latin typeface="Open Sans" panose="020B0606030504020204" pitchFamily="34" charset="0"/>
              </a:rPr>
              <a:t>A power reclining set, Lovell offers incredible comfort in a classically styled motion group. Power footrest operates at the touch of a button while the intricate stitching covers all the details. </a:t>
            </a:r>
            <a:br>
              <a:rPr lang="en-US" sz="1400" dirty="0">
                <a:latin typeface="Open Sans" panose="020B0606030504020204" pitchFamily="34" charset="0"/>
              </a:rPr>
            </a:br>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Power Footrest</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USB charging port</a:t>
            </a:r>
          </a:p>
          <a:p>
            <a:pPr marL="171450" indent="-171450">
              <a:buFont typeface="Arial" panose="020B0604020202020204" pitchFamily="34" charset="0"/>
              <a:buChar char="•"/>
            </a:pPr>
            <a:r>
              <a:rPr lang="en-US" sz="1400" dirty="0">
                <a:latin typeface="Open Sans Light" panose="020B0306030504020204" pitchFamily="34" charset="0"/>
              </a:rPr>
              <a:t>Charcoal fabric</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graphicFrame>
        <p:nvGraphicFramePr>
          <p:cNvPr id="9" name="Table 8">
            <a:extLst>
              <a:ext uri="{FF2B5EF4-FFF2-40B4-BE49-F238E27FC236}">
                <a16:creationId xmlns:a16="http://schemas.microsoft.com/office/drawing/2014/main" id="{764933D0-1AEA-EE49-8CC6-D5A8056E2C37}"/>
              </a:ext>
            </a:extLst>
          </p:cNvPr>
          <p:cNvGraphicFramePr>
            <a:graphicFrameLocks noGrp="1"/>
          </p:cNvGraphicFramePr>
          <p:nvPr>
            <p:extLst>
              <p:ext uri="{D42A27DB-BD31-4B8C-83A1-F6EECF244321}">
                <p14:modId xmlns:p14="http://schemas.microsoft.com/office/powerpoint/2010/main" val="2831731153"/>
              </p:ext>
            </p:extLst>
          </p:nvPr>
        </p:nvGraphicFramePr>
        <p:xfrm>
          <a:off x="5664485" y="4940892"/>
          <a:ext cx="5921845" cy="1196467"/>
        </p:xfrm>
        <a:graphic>
          <a:graphicData uri="http://schemas.openxmlformats.org/drawingml/2006/table">
            <a:tbl>
              <a:tblPr bandRow="1">
                <a:tableStyleId>{5C22544A-7EE6-4342-B048-85BDC9FD1C3A}</a:tableStyleId>
              </a:tblPr>
              <a:tblGrid>
                <a:gridCol w="931652">
                  <a:extLst>
                    <a:ext uri="{9D8B030D-6E8A-4147-A177-3AD203B41FA5}">
                      <a16:colId xmlns:a16="http://schemas.microsoft.com/office/drawing/2014/main" val="1049451862"/>
                    </a:ext>
                  </a:extLst>
                </a:gridCol>
                <a:gridCol w="3552820">
                  <a:extLst>
                    <a:ext uri="{9D8B030D-6E8A-4147-A177-3AD203B41FA5}">
                      <a16:colId xmlns:a16="http://schemas.microsoft.com/office/drawing/2014/main" val="2189918218"/>
                    </a:ext>
                  </a:extLst>
                </a:gridCol>
                <a:gridCol w="672153">
                  <a:extLst>
                    <a:ext uri="{9D8B030D-6E8A-4147-A177-3AD203B41FA5}">
                      <a16:colId xmlns:a16="http://schemas.microsoft.com/office/drawing/2014/main" val="150708201"/>
                    </a:ext>
                  </a:extLst>
                </a:gridCol>
                <a:gridCol w="765220">
                  <a:extLst>
                    <a:ext uri="{9D8B030D-6E8A-4147-A177-3AD203B41FA5}">
                      <a16:colId xmlns:a16="http://schemas.microsoft.com/office/drawing/2014/main" val="3422409554"/>
                    </a:ext>
                  </a:extLst>
                </a:gridCol>
              </a:tblGrid>
              <a:tr h="186251">
                <a:tc>
                  <a:txBody>
                    <a:bodyPr/>
                    <a:lstStyle/>
                    <a:p>
                      <a:pPr algn="ctr" fontAlgn="b"/>
                      <a:r>
                        <a:rPr lang="en-US" sz="10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604159705"/>
                  </a:ext>
                </a:extLst>
              </a:tr>
              <a:tr h="215900">
                <a:tc>
                  <a:txBody>
                    <a:bodyPr/>
                    <a:lstStyle/>
                    <a:p>
                      <a:pPr algn="ctr" fontAlgn="b"/>
                      <a:r>
                        <a:rPr lang="en-US" sz="1000" b="0" i="0" u="none" strike="noStrike" dirty="0">
                          <a:effectLst/>
                          <a:latin typeface="Open Sans Light" panose="020B0306030504020204" pitchFamily="34" charset="0"/>
                        </a:rPr>
                        <a:t>LO5168SC</a:t>
                      </a:r>
                    </a:p>
                  </a:txBody>
                  <a:tcPr marL="9525" marR="9525" marT="9525" marB="0"/>
                </a:tc>
                <a:tc>
                  <a:txBody>
                    <a:bodyPr/>
                    <a:lstStyle/>
                    <a:p>
                      <a:pPr algn="l" fontAlgn="b"/>
                      <a:r>
                        <a:rPr lang="en-US" sz="1000" b="0" i="0" u="none" strike="noStrike" dirty="0">
                          <a:effectLst/>
                          <a:latin typeface="Open Sans Light" panose="020B0306030504020204" pitchFamily="34" charset="0"/>
                        </a:rPr>
                        <a:t>Lovell Power Recliner Sofa, 87"x42"x42"</a:t>
                      </a:r>
                    </a:p>
                  </a:txBody>
                  <a:tcPr marL="9525" marR="9525" marT="9525" marB="0"/>
                </a:tc>
                <a:tc>
                  <a:txBody>
                    <a:bodyPr/>
                    <a:lstStyle/>
                    <a:p>
                      <a:pPr algn="ctr" fontAlgn="b"/>
                      <a:r>
                        <a:rPr lang="en-US" sz="1000" b="0" i="0" u="none" strike="noStrike" dirty="0">
                          <a:effectLst/>
                          <a:latin typeface="Open Sans Light" panose="020B0306030504020204" pitchFamily="34" charset="0"/>
                        </a:rPr>
                        <a:t>66.61</a:t>
                      </a:r>
                    </a:p>
                  </a:txBody>
                  <a:tcPr marL="9525" marR="9525" marT="9525" marB="0"/>
                </a:tc>
                <a:tc>
                  <a:txBody>
                    <a:bodyPr/>
                    <a:lstStyle/>
                    <a:p>
                      <a:pPr algn="ctr" fontAlgn="b"/>
                      <a:r>
                        <a:rPr lang="en-US" sz="1000" b="0" i="0" u="none" strike="noStrike" dirty="0">
                          <a:effectLst/>
                          <a:latin typeface="Open Sans Light" panose="020B0306030504020204" pitchFamily="34" charset="0"/>
                        </a:rPr>
                        <a:t>$629.00</a:t>
                      </a:r>
                    </a:p>
                  </a:txBody>
                  <a:tcPr marL="9525" marR="9525" marT="9525" marB="0"/>
                </a:tc>
                <a:extLst>
                  <a:ext uri="{0D108BD9-81ED-4DB2-BD59-A6C34878D82A}">
                    <a16:rowId xmlns:a16="http://schemas.microsoft.com/office/drawing/2014/main" val="1673255405"/>
                  </a:ext>
                </a:extLst>
              </a:tr>
              <a:tr h="200591">
                <a:tc>
                  <a:txBody>
                    <a:bodyPr/>
                    <a:lstStyle/>
                    <a:p>
                      <a:pPr algn="ctr" fontAlgn="b"/>
                      <a:r>
                        <a:rPr lang="en-US" sz="1000" b="0" i="0" u="none" strike="noStrike" dirty="0">
                          <a:effectLst/>
                          <a:latin typeface="Open Sans Light" panose="020B0306030504020204" pitchFamily="34" charset="0"/>
                        </a:rPr>
                        <a:t>LO5168CLC</a:t>
                      </a:r>
                    </a:p>
                  </a:txBody>
                  <a:tcPr marL="9525" marR="9525" marT="9525" marB="0"/>
                </a:tc>
                <a:tc>
                  <a:txBody>
                    <a:bodyPr/>
                    <a:lstStyle/>
                    <a:p>
                      <a:pPr algn="l" fontAlgn="b"/>
                      <a:r>
                        <a:rPr lang="en-US" sz="1000" b="0" i="0" u="none" strike="noStrike" dirty="0">
                          <a:effectLst/>
                          <a:latin typeface="Open Sans Light" panose="020B0306030504020204" pitchFamily="34" charset="0"/>
                        </a:rPr>
                        <a:t>Lovell Power Recliner Console Loveseat, 65"x42"x42" </a:t>
                      </a:r>
                    </a:p>
                  </a:txBody>
                  <a:tcPr marL="9525" marR="9525" marT="9525" marB="0"/>
                </a:tc>
                <a:tc>
                  <a:txBody>
                    <a:bodyPr/>
                    <a:lstStyle/>
                    <a:p>
                      <a:pPr algn="ctr" fontAlgn="b"/>
                      <a:r>
                        <a:rPr lang="en-US" sz="1000" b="0" i="0" u="none" strike="noStrike" dirty="0">
                          <a:effectLst/>
                          <a:latin typeface="Open Sans Light" panose="020B0306030504020204" pitchFamily="34" charset="0"/>
                        </a:rPr>
                        <a:t>60.00</a:t>
                      </a:r>
                    </a:p>
                  </a:txBody>
                  <a:tcPr marL="9525" marR="9525" marT="9525" marB="0"/>
                </a:tc>
                <a:tc>
                  <a:txBody>
                    <a:bodyPr/>
                    <a:lstStyle/>
                    <a:p>
                      <a:pPr algn="ctr" fontAlgn="b"/>
                      <a:r>
                        <a:rPr lang="en-US" sz="1000" b="0" i="0" u="none" strike="noStrike" dirty="0">
                          <a:effectLst/>
                          <a:latin typeface="Open Sans Light" panose="020B0306030504020204" pitchFamily="34" charset="0"/>
                        </a:rPr>
                        <a:t>$629.00</a:t>
                      </a:r>
                    </a:p>
                  </a:txBody>
                  <a:tcPr marL="9525" marR="9525" marT="9525" marB="0"/>
                </a:tc>
                <a:extLst>
                  <a:ext uri="{0D108BD9-81ED-4DB2-BD59-A6C34878D82A}">
                    <a16:rowId xmlns:a16="http://schemas.microsoft.com/office/drawing/2014/main" val="44244502"/>
                  </a:ext>
                </a:extLst>
              </a:tr>
              <a:tr h="110868">
                <a:tc>
                  <a:txBody>
                    <a:bodyPr/>
                    <a:lstStyle/>
                    <a:p>
                      <a:pPr algn="ctr" fontAlgn="b"/>
                      <a:r>
                        <a:rPr lang="en-US" sz="1000" b="1" i="0" u="none" strike="noStrike" dirty="0">
                          <a:effectLst/>
                          <a:latin typeface="Open Sans ExtraBold" panose="020B0606030504020204" pitchFamily="34" charset="0"/>
                        </a:rPr>
                        <a:t> 2 Piece</a:t>
                      </a:r>
                    </a:p>
                  </a:txBody>
                  <a:tcPr marL="9525" marR="9525" marT="9525" marB="0"/>
                </a:tc>
                <a:tc>
                  <a:txBody>
                    <a:bodyPr/>
                    <a:lstStyle/>
                    <a:p>
                      <a:pPr algn="l" fontAlgn="b"/>
                      <a:r>
                        <a:rPr lang="en-US" sz="1000" b="1" i="0" u="none" strike="noStrike" dirty="0">
                          <a:effectLst/>
                          <a:latin typeface="Open Sans ExtraBold" panose="020B0606030504020204" pitchFamily="34" charset="0"/>
                        </a:rPr>
                        <a:t>Lovell Recliner Sofa and Loveseat</a:t>
                      </a:r>
                    </a:p>
                  </a:txBody>
                  <a:tcPr marL="9525" marR="9525" marT="9525" marB="0"/>
                </a:tc>
                <a:tc>
                  <a:txBody>
                    <a:bodyPr/>
                    <a:lstStyle/>
                    <a:p>
                      <a:pPr algn="ctr" fontAlgn="b"/>
                      <a:r>
                        <a:rPr lang="en-US" sz="1000" b="1" i="0" u="none" strike="noStrike" dirty="0">
                          <a:effectLst/>
                          <a:latin typeface="Open Sans ExtraBold" panose="020B0606030504020204" pitchFamily="34" charset="0"/>
                        </a:rPr>
                        <a:t>126.61</a:t>
                      </a:r>
                    </a:p>
                  </a:txBody>
                  <a:tcPr marL="9525" marR="9525" marT="9525" marB="0"/>
                </a:tc>
                <a:tc>
                  <a:txBody>
                    <a:bodyPr/>
                    <a:lstStyle/>
                    <a:p>
                      <a:pPr algn="ctr" fontAlgn="b"/>
                      <a:r>
                        <a:rPr lang="en-US" sz="1000" b="1" i="0" u="none" strike="noStrike" dirty="0">
                          <a:effectLst/>
                          <a:latin typeface="Open Sans ExtraBold" panose="020B0606030504020204" pitchFamily="34" charset="0"/>
                        </a:rPr>
                        <a:t>$1,258.00</a:t>
                      </a:r>
                    </a:p>
                  </a:txBody>
                  <a:tcPr marL="9525" marR="9525" marT="9525" marB="0"/>
                </a:tc>
                <a:extLst>
                  <a:ext uri="{0D108BD9-81ED-4DB2-BD59-A6C34878D82A}">
                    <a16:rowId xmlns:a16="http://schemas.microsoft.com/office/drawing/2014/main" val="3375101003"/>
                  </a:ext>
                </a:extLst>
              </a:tr>
              <a:tr h="215900">
                <a:tc>
                  <a:txBody>
                    <a:bodyPr/>
                    <a:lstStyle/>
                    <a:p>
                      <a:pPr algn="ctr" fontAlgn="b"/>
                      <a:r>
                        <a:rPr lang="en-US" sz="1000" b="0" i="0" u="none" strike="noStrike" dirty="0">
                          <a:effectLst/>
                          <a:latin typeface="Open Sans Light" panose="020B0306030504020204" pitchFamily="34" charset="0"/>
                        </a:rPr>
                        <a:t>LO5168RC</a:t>
                      </a:r>
                    </a:p>
                  </a:txBody>
                  <a:tcPr marL="9525" marR="9525" marT="9525" marB="0"/>
                </a:tc>
                <a:tc>
                  <a:txBody>
                    <a:bodyPr/>
                    <a:lstStyle/>
                    <a:p>
                      <a:pPr algn="l" fontAlgn="b"/>
                      <a:r>
                        <a:rPr lang="en-US" sz="1000" b="0" i="0" u="none" strike="noStrike" dirty="0">
                          <a:effectLst/>
                          <a:latin typeface="Open Sans Light" panose="020B0306030504020204" pitchFamily="34" charset="0"/>
                        </a:rPr>
                        <a:t>Lovell Power Reclining Chair 41"x42"x42</a:t>
                      </a:r>
                    </a:p>
                  </a:txBody>
                  <a:tcPr marL="9525" marR="9525" marT="9525" marB="0"/>
                </a:tc>
                <a:tc>
                  <a:txBody>
                    <a:bodyPr/>
                    <a:lstStyle/>
                    <a:p>
                      <a:pPr algn="ctr" fontAlgn="b"/>
                      <a:r>
                        <a:rPr lang="en-US" sz="1000" b="0" i="0" u="none" strike="noStrike" dirty="0">
                          <a:effectLst/>
                          <a:latin typeface="Open Sans Light" panose="020B0306030504020204" pitchFamily="34" charset="0"/>
                        </a:rPr>
                        <a:t>31.39</a:t>
                      </a:r>
                    </a:p>
                  </a:txBody>
                  <a:tcPr marL="9525" marR="9525" marT="9525" marB="0"/>
                </a:tc>
                <a:tc>
                  <a:txBody>
                    <a:bodyPr/>
                    <a:lstStyle/>
                    <a:p>
                      <a:pPr algn="ctr" fontAlgn="b"/>
                      <a:r>
                        <a:rPr lang="en-US" sz="1000" b="0" i="0" u="none" strike="noStrike" dirty="0">
                          <a:effectLst/>
                          <a:latin typeface="Open Sans Light" panose="020B0306030504020204" pitchFamily="34" charset="0"/>
                        </a:rPr>
                        <a:t>$299.00</a:t>
                      </a:r>
                    </a:p>
                  </a:txBody>
                  <a:tcPr marL="9525" marR="9525" marT="9525" marB="0"/>
                </a:tc>
                <a:extLst>
                  <a:ext uri="{0D108BD9-81ED-4DB2-BD59-A6C34878D82A}">
                    <a16:rowId xmlns:a16="http://schemas.microsoft.com/office/drawing/2014/main" val="2906441563"/>
                  </a:ext>
                </a:extLst>
              </a:tr>
              <a:tr h="215900">
                <a:tc>
                  <a:txBody>
                    <a:bodyPr/>
                    <a:lstStyle/>
                    <a:p>
                      <a:pPr algn="ctr" fontAlgn="b"/>
                      <a:r>
                        <a:rPr lang="en-US" sz="1000" b="1" i="0" u="none" strike="noStrike" dirty="0">
                          <a:effectLst/>
                          <a:latin typeface="Open Sans ExtraBold" panose="020B0606030504020204" pitchFamily="34" charset="0"/>
                        </a:rPr>
                        <a:t> 3 Piece</a:t>
                      </a:r>
                    </a:p>
                  </a:txBody>
                  <a:tcPr marL="9525" marR="9525" marT="9525" marB="0"/>
                </a:tc>
                <a:tc>
                  <a:txBody>
                    <a:bodyPr/>
                    <a:lstStyle/>
                    <a:p>
                      <a:pPr algn="l" fontAlgn="b"/>
                      <a:r>
                        <a:rPr lang="en-US" sz="1000" b="1" i="0" u="none" strike="noStrike" dirty="0">
                          <a:effectLst/>
                          <a:latin typeface="Open Sans ExtraBold" panose="020B0606030504020204" pitchFamily="34" charset="0"/>
                        </a:rPr>
                        <a:t>Lovell Recliner Sofa, Loveseat &amp; Chair</a:t>
                      </a:r>
                    </a:p>
                  </a:txBody>
                  <a:tcPr marL="9525" marR="9525" marT="9525" marB="0"/>
                </a:tc>
                <a:tc>
                  <a:txBody>
                    <a:bodyPr/>
                    <a:lstStyle/>
                    <a:p>
                      <a:pPr algn="ctr" fontAlgn="b"/>
                      <a:r>
                        <a:rPr lang="en-US" sz="1000" b="1" i="0" u="none" strike="noStrike" dirty="0">
                          <a:effectLst/>
                          <a:latin typeface="Open Sans ExtraBold" panose="020B0606030504020204" pitchFamily="34" charset="0"/>
                        </a:rPr>
                        <a:t>158.00</a:t>
                      </a:r>
                    </a:p>
                  </a:txBody>
                  <a:tcPr marL="9525" marR="9525" marT="9525" marB="0"/>
                </a:tc>
                <a:tc>
                  <a:txBody>
                    <a:bodyPr/>
                    <a:lstStyle/>
                    <a:p>
                      <a:pPr algn="ctr" fontAlgn="b"/>
                      <a:r>
                        <a:rPr lang="en-US" sz="1000" b="1" i="0" u="none" strike="noStrike" dirty="0">
                          <a:effectLst/>
                          <a:latin typeface="Open Sans ExtraBold" panose="020B0606030504020204" pitchFamily="34" charset="0"/>
                        </a:rPr>
                        <a:t>$1,557.00</a:t>
                      </a:r>
                    </a:p>
                  </a:txBody>
                  <a:tcPr marL="9525" marR="9525" marT="9525" marB="0"/>
                </a:tc>
                <a:extLst>
                  <a:ext uri="{0D108BD9-81ED-4DB2-BD59-A6C34878D82A}">
                    <a16:rowId xmlns:a16="http://schemas.microsoft.com/office/drawing/2014/main" val="1036697481"/>
                  </a:ext>
                </a:extLst>
              </a:tr>
            </a:tbl>
          </a:graphicData>
        </a:graphic>
      </p:graphicFrame>
      <p:sp>
        <p:nvSpPr>
          <p:cNvPr id="10" name="Rectangle 9">
            <a:extLst>
              <a:ext uri="{FF2B5EF4-FFF2-40B4-BE49-F238E27FC236}">
                <a16:creationId xmlns:a16="http://schemas.microsoft.com/office/drawing/2014/main" id="{E1CA3740-EBAC-E748-92FB-E77F6F91436D}"/>
              </a:ext>
            </a:extLst>
          </p:cNvPr>
          <p:cNvSpPr/>
          <p:nvPr/>
        </p:nvSpPr>
        <p:spPr>
          <a:xfrm>
            <a:off x="557049" y="6127531"/>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045A237B-DE96-AD4A-8EFC-17F037D52E87}"/>
              </a:ext>
            </a:extLst>
          </p:cNvPr>
          <p:cNvPicPr>
            <a:picLocks noChangeAspect="1"/>
          </p:cNvPicPr>
          <p:nvPr/>
        </p:nvPicPr>
        <p:blipFill>
          <a:blip r:embed="rId5"/>
          <a:stretch>
            <a:fillRect/>
          </a:stretch>
        </p:blipFill>
        <p:spPr>
          <a:xfrm>
            <a:off x="675292" y="6187303"/>
            <a:ext cx="1931276" cy="358117"/>
          </a:xfrm>
          <a:prstGeom prst="rect">
            <a:avLst/>
          </a:prstGeom>
        </p:spPr>
      </p:pic>
    </p:spTree>
    <p:extLst>
      <p:ext uri="{BB962C8B-B14F-4D97-AF65-F5344CB8AC3E}">
        <p14:creationId xmlns:p14="http://schemas.microsoft.com/office/powerpoint/2010/main" val="108215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iving room with leather couches and a rug&#10;&#10;Description automatically generated with low confidence">
            <a:extLst>
              <a:ext uri="{FF2B5EF4-FFF2-40B4-BE49-F238E27FC236}">
                <a16:creationId xmlns:a16="http://schemas.microsoft.com/office/drawing/2014/main" id="{FC3697F4-09B5-FF46-ABA2-232330CAF9B4}"/>
              </a:ext>
            </a:extLst>
          </p:cNvPr>
          <p:cNvPicPr>
            <a:picLocks noChangeAspect="1"/>
          </p:cNvPicPr>
          <p:nvPr/>
        </p:nvPicPr>
        <p:blipFill rotWithShape="1">
          <a:blip r:embed="rId3"/>
          <a:srcRect r="3213"/>
          <a:stretch/>
        </p:blipFill>
        <p:spPr>
          <a:xfrm>
            <a:off x="2778142" y="30996"/>
            <a:ext cx="9444853" cy="6858000"/>
          </a:xfrm>
          <a:prstGeom prst="rect">
            <a:avLst/>
          </a:prstGeom>
        </p:spPr>
      </p:pic>
      <p:pic>
        <p:nvPicPr>
          <p:cNvPr id="21" name="Picture 20" descr="Shape, circle&#10;&#10;Description automatically generated">
            <a:extLst>
              <a:ext uri="{FF2B5EF4-FFF2-40B4-BE49-F238E27FC236}">
                <a16:creationId xmlns:a16="http://schemas.microsoft.com/office/drawing/2014/main" id="{94FDAA3C-A5D1-EA45-8684-5424E31BAE66}"/>
              </a:ext>
            </a:extLst>
          </p:cNvPr>
          <p:cNvPicPr>
            <a:picLocks noChangeAspect="1"/>
          </p:cNvPicPr>
          <p:nvPr/>
        </p:nvPicPr>
        <p:blipFill>
          <a:blip r:embed="rId4"/>
          <a:stretch>
            <a:fillRect/>
          </a:stretch>
        </p:blipFill>
        <p:spPr>
          <a:xfrm>
            <a:off x="-418452" y="0"/>
            <a:ext cx="12284765"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381000" y="175955"/>
            <a:ext cx="3145856"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Apollo</a:t>
            </a:r>
          </a:p>
        </p:txBody>
      </p:sp>
      <p:sp>
        <p:nvSpPr>
          <p:cNvPr id="6" name="TextBox 5">
            <a:extLst>
              <a:ext uri="{FF2B5EF4-FFF2-40B4-BE49-F238E27FC236}">
                <a16:creationId xmlns:a16="http://schemas.microsoft.com/office/drawing/2014/main" id="{69340824-8A30-E14B-AE0D-92BEDE928E7F}"/>
              </a:ext>
            </a:extLst>
          </p:cNvPr>
          <p:cNvSpPr txBox="1"/>
          <p:nvPr/>
        </p:nvSpPr>
        <p:spPr>
          <a:xfrm>
            <a:off x="261641" y="983367"/>
            <a:ext cx="2900013" cy="5016758"/>
          </a:xfrm>
          <a:prstGeom prst="rect">
            <a:avLst/>
          </a:prstGeom>
          <a:noFill/>
        </p:spPr>
        <p:txBody>
          <a:bodyPr wrap="square" rtlCol="0">
            <a:spAutoFit/>
          </a:bodyPr>
          <a:lstStyle/>
          <a:p>
            <a:r>
              <a:rPr lang="en-US" sz="1400" dirty="0">
                <a:latin typeface="Open Sans" panose="020B0606030504020204" pitchFamily="34" charset="0"/>
              </a:rPr>
              <a:t>Apollo is a two-tone reclining stunner with a deep merlot fabric and leatherette combination that is as practical as it is beautiful. The real star of this 3-piece set is the Sofa with a Dropdown Console that will quickly become the hub of any living room.</a:t>
            </a:r>
          </a:p>
          <a:p>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Dual-Power (Power Headrest and Power Footrest)</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Dropdown Sofa Console has 2 cupholders, a pop-up electrical panel with 2 outlets, 2 USB chargers and 2 lights.</a:t>
            </a:r>
          </a:p>
          <a:p>
            <a:pPr marL="171450" indent="-171450">
              <a:buFont typeface="Arial" panose="020B0604020202020204" pitchFamily="34" charset="0"/>
              <a:buChar char="•"/>
            </a:pPr>
            <a:r>
              <a:rPr lang="en-US" sz="1400" dirty="0">
                <a:latin typeface="Open Sans Light" panose="020B0306030504020204" pitchFamily="34" charset="0"/>
              </a:rPr>
              <a:t>Deep Merlot fabric with leatherette on footrests, sides and backs</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graphicFrame>
        <p:nvGraphicFramePr>
          <p:cNvPr id="20" name="Table 19">
            <a:extLst>
              <a:ext uri="{FF2B5EF4-FFF2-40B4-BE49-F238E27FC236}">
                <a16:creationId xmlns:a16="http://schemas.microsoft.com/office/drawing/2014/main" id="{213911ED-8C1F-A945-8C45-013EB458BBDE}"/>
              </a:ext>
            </a:extLst>
          </p:cNvPr>
          <p:cNvGraphicFramePr>
            <a:graphicFrameLocks noGrp="1"/>
          </p:cNvGraphicFramePr>
          <p:nvPr>
            <p:extLst>
              <p:ext uri="{D42A27DB-BD31-4B8C-83A1-F6EECF244321}">
                <p14:modId xmlns:p14="http://schemas.microsoft.com/office/powerpoint/2010/main" val="3361796505"/>
              </p:ext>
            </p:extLst>
          </p:nvPr>
        </p:nvGraphicFramePr>
        <p:xfrm>
          <a:off x="5124092" y="5252045"/>
          <a:ext cx="6677773" cy="1224867"/>
        </p:xfrm>
        <a:graphic>
          <a:graphicData uri="http://schemas.openxmlformats.org/drawingml/2006/table">
            <a:tbl>
              <a:tblPr bandRow="1">
                <a:tableStyleId>{5C22544A-7EE6-4342-B048-85BDC9FD1C3A}</a:tableStyleId>
              </a:tblPr>
              <a:tblGrid>
                <a:gridCol w="888519">
                  <a:extLst>
                    <a:ext uri="{9D8B030D-6E8A-4147-A177-3AD203B41FA5}">
                      <a16:colId xmlns:a16="http://schemas.microsoft.com/office/drawing/2014/main" val="3491367085"/>
                    </a:ext>
                  </a:extLst>
                </a:gridCol>
                <a:gridCol w="4399472">
                  <a:extLst>
                    <a:ext uri="{9D8B030D-6E8A-4147-A177-3AD203B41FA5}">
                      <a16:colId xmlns:a16="http://schemas.microsoft.com/office/drawing/2014/main" val="3107933452"/>
                    </a:ext>
                  </a:extLst>
                </a:gridCol>
                <a:gridCol w="563698">
                  <a:extLst>
                    <a:ext uri="{9D8B030D-6E8A-4147-A177-3AD203B41FA5}">
                      <a16:colId xmlns:a16="http://schemas.microsoft.com/office/drawing/2014/main" val="1524988780"/>
                    </a:ext>
                  </a:extLst>
                </a:gridCol>
                <a:gridCol w="826084">
                  <a:extLst>
                    <a:ext uri="{9D8B030D-6E8A-4147-A177-3AD203B41FA5}">
                      <a16:colId xmlns:a16="http://schemas.microsoft.com/office/drawing/2014/main" val="3607301596"/>
                    </a:ext>
                  </a:extLst>
                </a:gridCol>
              </a:tblGrid>
              <a:tr h="175185">
                <a:tc>
                  <a:txBody>
                    <a:bodyPr/>
                    <a:lstStyle/>
                    <a:p>
                      <a:pPr algn="ctr" fontAlgn="b"/>
                      <a:r>
                        <a:rPr lang="en-US" sz="10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3666362196"/>
                  </a:ext>
                </a:extLst>
              </a:tr>
              <a:tr h="198782">
                <a:tc>
                  <a:txBody>
                    <a:bodyPr/>
                    <a:lstStyle/>
                    <a:p>
                      <a:pPr algn="ctr" fontAlgn="b"/>
                      <a:r>
                        <a:rPr lang="en-US" sz="1000" b="0" i="0" u="none" strike="noStrike" dirty="0">
                          <a:effectLst/>
                          <a:latin typeface="Open Sans Light" panose="020B0306030504020204" pitchFamily="34" charset="0"/>
                        </a:rPr>
                        <a:t>AP70039SE</a:t>
                      </a:r>
                    </a:p>
                  </a:txBody>
                  <a:tcPr marL="9525" marR="9525" marT="9525" marB="0"/>
                </a:tc>
                <a:tc>
                  <a:txBody>
                    <a:bodyPr/>
                    <a:lstStyle/>
                    <a:p>
                      <a:pPr algn="l" fontAlgn="b"/>
                      <a:r>
                        <a:rPr lang="en-US" sz="1000" b="0" i="0" u="none" strike="noStrike" dirty="0">
                          <a:effectLst/>
                          <a:latin typeface="Open Sans Light" panose="020B0306030504020204" pitchFamily="34" charset="0"/>
                        </a:rPr>
                        <a:t>Apollo Power/Power Recliner w/drop down table (lights), Sofa, 90"x41"x41.5"</a:t>
                      </a:r>
                    </a:p>
                  </a:txBody>
                  <a:tcPr marL="9525" marR="9525" marT="9525" marB="0"/>
                </a:tc>
                <a:tc>
                  <a:txBody>
                    <a:bodyPr/>
                    <a:lstStyle/>
                    <a:p>
                      <a:pPr algn="ctr" fontAlgn="b"/>
                      <a:r>
                        <a:rPr lang="en-US" sz="1000" b="0" i="0" u="none" strike="noStrike" dirty="0">
                          <a:effectLst/>
                          <a:latin typeface="Open Sans Light" panose="020B0306030504020204" pitchFamily="34" charset="0"/>
                        </a:rPr>
                        <a:t>70.50</a:t>
                      </a:r>
                    </a:p>
                  </a:txBody>
                  <a:tcPr marL="9525" marR="9525" marT="9525" marB="0"/>
                </a:tc>
                <a:tc>
                  <a:txBody>
                    <a:bodyPr/>
                    <a:lstStyle/>
                    <a:p>
                      <a:pPr algn="ctr" fontAlgn="b"/>
                      <a:r>
                        <a:rPr lang="en-US" sz="1000" b="0" i="0" u="none" strike="noStrike" dirty="0">
                          <a:effectLst/>
                          <a:latin typeface="Open Sans Light" panose="020B0306030504020204" pitchFamily="34" charset="0"/>
                        </a:rPr>
                        <a:t>$695.00</a:t>
                      </a:r>
                    </a:p>
                  </a:txBody>
                  <a:tcPr marL="9525" marR="9525" marT="9525" marB="0"/>
                </a:tc>
                <a:extLst>
                  <a:ext uri="{0D108BD9-81ED-4DB2-BD59-A6C34878D82A}">
                    <a16:rowId xmlns:a16="http://schemas.microsoft.com/office/drawing/2014/main" val="541840155"/>
                  </a:ext>
                </a:extLst>
              </a:tr>
              <a:tr h="215900">
                <a:tc>
                  <a:txBody>
                    <a:bodyPr/>
                    <a:lstStyle/>
                    <a:p>
                      <a:pPr algn="ctr" fontAlgn="b"/>
                      <a:r>
                        <a:rPr lang="en-US" sz="1000" b="0" i="0" u="none" strike="noStrike" dirty="0">
                          <a:effectLst/>
                          <a:latin typeface="Open Sans Light" panose="020B0306030504020204" pitchFamily="34" charset="0"/>
                        </a:rPr>
                        <a:t>AP70039CLE</a:t>
                      </a:r>
                    </a:p>
                  </a:txBody>
                  <a:tcPr marL="9525" marR="9525" marT="9525" marB="0"/>
                </a:tc>
                <a:tc>
                  <a:txBody>
                    <a:bodyPr/>
                    <a:lstStyle/>
                    <a:p>
                      <a:pPr algn="l" fontAlgn="b"/>
                      <a:r>
                        <a:rPr lang="en-US" sz="1000" b="0" i="0" u="none" strike="noStrike" dirty="0">
                          <a:effectLst/>
                          <a:latin typeface="Open Sans Light" panose="020B0306030504020204" pitchFamily="34" charset="0"/>
                        </a:rPr>
                        <a:t>Apollo Power/Power Recliner Console Loveseat, 79"x41"x41.5" </a:t>
                      </a:r>
                    </a:p>
                  </a:txBody>
                  <a:tcPr marL="9525" marR="9525" marT="9525" marB="0"/>
                </a:tc>
                <a:tc>
                  <a:txBody>
                    <a:bodyPr/>
                    <a:lstStyle/>
                    <a:p>
                      <a:pPr algn="ctr" fontAlgn="b"/>
                      <a:r>
                        <a:rPr lang="en-US" sz="1000" b="0" i="0" u="none" strike="noStrike" dirty="0">
                          <a:effectLst/>
                          <a:latin typeface="Open Sans Light" panose="020B0306030504020204" pitchFamily="34" charset="0"/>
                        </a:rPr>
                        <a:t>61.98</a:t>
                      </a:r>
                    </a:p>
                  </a:txBody>
                  <a:tcPr marL="9525" marR="9525" marT="9525" marB="0"/>
                </a:tc>
                <a:tc>
                  <a:txBody>
                    <a:bodyPr/>
                    <a:lstStyle/>
                    <a:p>
                      <a:pPr algn="ctr" fontAlgn="b"/>
                      <a:r>
                        <a:rPr lang="en-US" sz="1000" b="0" i="0" u="none" strike="noStrike" dirty="0">
                          <a:effectLst/>
                          <a:latin typeface="Open Sans Light" panose="020B0306030504020204" pitchFamily="34" charset="0"/>
                        </a:rPr>
                        <a:t>$695.00</a:t>
                      </a:r>
                    </a:p>
                  </a:txBody>
                  <a:tcPr marL="9525" marR="9525" marT="9525" marB="0"/>
                </a:tc>
                <a:extLst>
                  <a:ext uri="{0D108BD9-81ED-4DB2-BD59-A6C34878D82A}">
                    <a16:rowId xmlns:a16="http://schemas.microsoft.com/office/drawing/2014/main" val="3955611882"/>
                  </a:ext>
                </a:extLst>
              </a:tr>
              <a:tr h="203200">
                <a:tc>
                  <a:txBody>
                    <a:bodyPr/>
                    <a:lstStyle/>
                    <a:p>
                      <a:pPr algn="ctr" fontAlgn="b"/>
                      <a:r>
                        <a:rPr lang="en-US" sz="1000" b="1" i="0" u="none" strike="noStrike" dirty="0">
                          <a:effectLst/>
                          <a:latin typeface="Open Sans ExtraBold" panose="020B0606030504020204" pitchFamily="34" charset="0"/>
                        </a:rPr>
                        <a:t> 2 Piece</a:t>
                      </a:r>
                    </a:p>
                  </a:txBody>
                  <a:tcPr marL="9525" marR="9525" marT="9525" marB="0"/>
                </a:tc>
                <a:tc>
                  <a:txBody>
                    <a:bodyPr/>
                    <a:lstStyle/>
                    <a:p>
                      <a:pPr algn="l" fontAlgn="b"/>
                      <a:r>
                        <a:rPr lang="en-US" sz="1000" b="1" i="0" u="none" strike="noStrike" dirty="0">
                          <a:effectLst/>
                          <a:latin typeface="Open Sans ExtraBold" panose="020B0606030504020204" pitchFamily="34" charset="0"/>
                        </a:rPr>
                        <a:t>Apollo Recliner Sofa and Loveseat</a:t>
                      </a:r>
                    </a:p>
                  </a:txBody>
                  <a:tcPr marL="9525" marR="9525" marT="9525" marB="0"/>
                </a:tc>
                <a:tc>
                  <a:txBody>
                    <a:bodyPr/>
                    <a:lstStyle/>
                    <a:p>
                      <a:pPr algn="ctr" fontAlgn="b"/>
                      <a:r>
                        <a:rPr lang="en-US" sz="1000" b="1" i="0" u="none" strike="noStrike" dirty="0">
                          <a:effectLst/>
                          <a:latin typeface="Open Sans ExtraBold" panose="020B0606030504020204" pitchFamily="34" charset="0"/>
                        </a:rPr>
                        <a:t>132.48</a:t>
                      </a:r>
                    </a:p>
                  </a:txBody>
                  <a:tcPr marL="9525" marR="9525" marT="9525" marB="0"/>
                </a:tc>
                <a:tc>
                  <a:txBody>
                    <a:bodyPr/>
                    <a:lstStyle/>
                    <a:p>
                      <a:pPr algn="ctr" fontAlgn="b"/>
                      <a:r>
                        <a:rPr lang="en-US" sz="1000" b="1" i="0" u="none" strike="noStrike" dirty="0">
                          <a:effectLst/>
                          <a:latin typeface="Open Sans ExtraBold" panose="020B0606030504020204" pitchFamily="34" charset="0"/>
                        </a:rPr>
                        <a:t>$1,390.00</a:t>
                      </a:r>
                    </a:p>
                  </a:txBody>
                  <a:tcPr marL="9525" marR="9525" marT="9525" marB="0"/>
                </a:tc>
                <a:extLst>
                  <a:ext uri="{0D108BD9-81ED-4DB2-BD59-A6C34878D82A}">
                    <a16:rowId xmlns:a16="http://schemas.microsoft.com/office/drawing/2014/main" val="3370067382"/>
                  </a:ext>
                </a:extLst>
              </a:tr>
              <a:tr h="215900">
                <a:tc>
                  <a:txBody>
                    <a:bodyPr/>
                    <a:lstStyle/>
                    <a:p>
                      <a:pPr algn="ctr" fontAlgn="b"/>
                      <a:r>
                        <a:rPr lang="en-US" sz="1000" b="0" i="0" u="none" strike="noStrike" dirty="0">
                          <a:effectLst/>
                          <a:latin typeface="Open Sans Light" panose="020B0306030504020204" pitchFamily="34" charset="0"/>
                        </a:rPr>
                        <a:t>AP70039RE</a:t>
                      </a:r>
                    </a:p>
                  </a:txBody>
                  <a:tcPr marL="9525" marR="9525" marT="9525" marB="0"/>
                </a:tc>
                <a:tc>
                  <a:txBody>
                    <a:bodyPr/>
                    <a:lstStyle/>
                    <a:p>
                      <a:pPr algn="l" fontAlgn="b"/>
                      <a:r>
                        <a:rPr lang="en-US" sz="1000" b="0" i="0" u="none" strike="noStrike" dirty="0">
                          <a:effectLst/>
                          <a:latin typeface="Open Sans Light" panose="020B0306030504020204" pitchFamily="34" charset="0"/>
                        </a:rPr>
                        <a:t>Apollo Power/Power Reclining Chair 43"x41"x41.5"</a:t>
                      </a:r>
                    </a:p>
                  </a:txBody>
                  <a:tcPr marL="9525" marR="9525" marT="9525" marB="0"/>
                </a:tc>
                <a:tc>
                  <a:txBody>
                    <a:bodyPr/>
                    <a:lstStyle/>
                    <a:p>
                      <a:pPr algn="ctr" fontAlgn="b"/>
                      <a:r>
                        <a:rPr lang="en-US" sz="1000" b="0" i="0" u="none" strike="noStrike" dirty="0">
                          <a:effectLst/>
                          <a:latin typeface="Open Sans Light" panose="020B0306030504020204" pitchFamily="34" charset="0"/>
                        </a:rPr>
                        <a:t>34.09</a:t>
                      </a:r>
                    </a:p>
                  </a:txBody>
                  <a:tcPr marL="9525" marR="9525" marT="9525" marB="0"/>
                </a:tc>
                <a:tc>
                  <a:txBody>
                    <a:bodyPr/>
                    <a:lstStyle/>
                    <a:p>
                      <a:pPr algn="ctr" fontAlgn="b"/>
                      <a:r>
                        <a:rPr lang="en-US" sz="1000" b="0" i="0" u="none" strike="noStrike" dirty="0">
                          <a:effectLst/>
                          <a:latin typeface="Open Sans Light" panose="020B0306030504020204" pitchFamily="34" charset="0"/>
                        </a:rPr>
                        <a:t>$369.00</a:t>
                      </a:r>
                    </a:p>
                  </a:txBody>
                  <a:tcPr marL="9525" marR="9525" marT="9525" marB="0"/>
                </a:tc>
                <a:extLst>
                  <a:ext uri="{0D108BD9-81ED-4DB2-BD59-A6C34878D82A}">
                    <a16:rowId xmlns:a16="http://schemas.microsoft.com/office/drawing/2014/main" val="3615682883"/>
                  </a:ext>
                </a:extLst>
              </a:tr>
              <a:tr h="215900">
                <a:tc>
                  <a:txBody>
                    <a:bodyPr/>
                    <a:lstStyle/>
                    <a:p>
                      <a:pPr algn="ctr" fontAlgn="b"/>
                      <a:r>
                        <a:rPr lang="en-US" sz="1000" b="1" i="0" u="none" strike="noStrike" dirty="0">
                          <a:effectLst/>
                          <a:latin typeface="Open Sans ExtraBold" panose="020B0606030504020204" pitchFamily="34" charset="0"/>
                        </a:rPr>
                        <a:t>3 Piece </a:t>
                      </a:r>
                    </a:p>
                  </a:txBody>
                  <a:tcPr marL="9525" marR="9525" marT="9525" marB="0"/>
                </a:tc>
                <a:tc>
                  <a:txBody>
                    <a:bodyPr/>
                    <a:lstStyle/>
                    <a:p>
                      <a:pPr algn="l" fontAlgn="b"/>
                      <a:r>
                        <a:rPr lang="en-US" sz="1000" b="1" i="0" u="none" strike="noStrike" dirty="0">
                          <a:effectLst/>
                          <a:latin typeface="Open Sans ExtraBold" panose="020B0606030504020204" pitchFamily="34" charset="0"/>
                        </a:rPr>
                        <a:t>Apollo Recliner Sofa, Loveseat &amp; Chair</a:t>
                      </a:r>
                    </a:p>
                  </a:txBody>
                  <a:tcPr marL="9525" marR="9525" marT="9525" marB="0"/>
                </a:tc>
                <a:tc>
                  <a:txBody>
                    <a:bodyPr/>
                    <a:lstStyle/>
                    <a:p>
                      <a:pPr algn="ctr" fontAlgn="b"/>
                      <a:r>
                        <a:rPr lang="en-US" sz="1000" b="1" i="0" u="none" strike="noStrike" dirty="0">
                          <a:effectLst/>
                          <a:latin typeface="Open Sans ExtraBold" panose="020B0606030504020204" pitchFamily="34" charset="0"/>
                        </a:rPr>
                        <a:t>166.57</a:t>
                      </a:r>
                    </a:p>
                  </a:txBody>
                  <a:tcPr marL="9525" marR="9525" marT="9525" marB="0"/>
                </a:tc>
                <a:tc>
                  <a:txBody>
                    <a:bodyPr/>
                    <a:lstStyle/>
                    <a:p>
                      <a:pPr algn="ctr" fontAlgn="b"/>
                      <a:r>
                        <a:rPr lang="en-US" sz="1000" b="1" i="0" u="none" strike="noStrike" dirty="0">
                          <a:effectLst/>
                          <a:latin typeface="Open Sans ExtraBold" panose="020B0606030504020204" pitchFamily="34" charset="0"/>
                        </a:rPr>
                        <a:t>$1,759.00</a:t>
                      </a:r>
                    </a:p>
                  </a:txBody>
                  <a:tcPr marL="9525" marR="9525" marT="9525" marB="0"/>
                </a:tc>
                <a:extLst>
                  <a:ext uri="{0D108BD9-81ED-4DB2-BD59-A6C34878D82A}">
                    <a16:rowId xmlns:a16="http://schemas.microsoft.com/office/drawing/2014/main" val="3430107189"/>
                  </a:ext>
                </a:extLst>
              </a:tr>
            </a:tbl>
          </a:graphicData>
        </a:graphic>
      </p:graphicFrame>
      <p:sp>
        <p:nvSpPr>
          <p:cNvPr id="9" name="Rectangle 8">
            <a:extLst>
              <a:ext uri="{FF2B5EF4-FFF2-40B4-BE49-F238E27FC236}">
                <a16:creationId xmlns:a16="http://schemas.microsoft.com/office/drawing/2014/main" id="{D3D60214-CBDE-CF46-861C-A293FB3820EA}"/>
              </a:ext>
            </a:extLst>
          </p:cNvPr>
          <p:cNvSpPr/>
          <p:nvPr/>
        </p:nvSpPr>
        <p:spPr>
          <a:xfrm>
            <a:off x="557049" y="6127531"/>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7044A7E-CF33-4842-A3D4-EE9590AF7CB8}"/>
              </a:ext>
            </a:extLst>
          </p:cNvPr>
          <p:cNvPicPr>
            <a:picLocks noChangeAspect="1"/>
          </p:cNvPicPr>
          <p:nvPr/>
        </p:nvPicPr>
        <p:blipFill>
          <a:blip r:embed="rId5"/>
          <a:stretch>
            <a:fillRect/>
          </a:stretch>
        </p:blipFill>
        <p:spPr>
          <a:xfrm>
            <a:off x="675292" y="6187303"/>
            <a:ext cx="1931276" cy="358117"/>
          </a:xfrm>
          <a:prstGeom prst="rect">
            <a:avLst/>
          </a:prstGeom>
        </p:spPr>
      </p:pic>
    </p:spTree>
    <p:extLst>
      <p:ext uri="{BB962C8B-B14F-4D97-AF65-F5344CB8AC3E}">
        <p14:creationId xmlns:p14="http://schemas.microsoft.com/office/powerpoint/2010/main" val="388538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iving room with leather couches&#10;&#10;Description automatically generated with medium confidence">
            <a:extLst>
              <a:ext uri="{FF2B5EF4-FFF2-40B4-BE49-F238E27FC236}">
                <a16:creationId xmlns:a16="http://schemas.microsoft.com/office/drawing/2014/main" id="{91CA09B4-DEE6-F646-BB3F-E23D3157B1E7}"/>
              </a:ext>
            </a:extLst>
          </p:cNvPr>
          <p:cNvPicPr>
            <a:picLocks noChangeAspect="1"/>
          </p:cNvPicPr>
          <p:nvPr/>
        </p:nvPicPr>
        <p:blipFill rotWithShape="1">
          <a:blip r:embed="rId3"/>
          <a:srcRect t="15754" b="3643"/>
          <a:stretch/>
        </p:blipFill>
        <p:spPr>
          <a:xfrm>
            <a:off x="3440625" y="0"/>
            <a:ext cx="8991182" cy="6858000"/>
          </a:xfrm>
          <a:prstGeom prst="rect">
            <a:avLst/>
          </a:prstGeom>
        </p:spPr>
      </p:pic>
      <p:pic>
        <p:nvPicPr>
          <p:cNvPr id="14" name="Picture 13" descr="Shape, circle&#10;&#10;Description automatically generated">
            <a:extLst>
              <a:ext uri="{FF2B5EF4-FFF2-40B4-BE49-F238E27FC236}">
                <a16:creationId xmlns:a16="http://schemas.microsoft.com/office/drawing/2014/main" id="{1AC5AC96-9CA2-134B-8F15-0419E1F025E7}"/>
              </a:ext>
            </a:extLst>
          </p:cNvPr>
          <p:cNvPicPr>
            <a:picLocks noChangeAspect="1"/>
          </p:cNvPicPr>
          <p:nvPr/>
        </p:nvPicPr>
        <p:blipFill>
          <a:blip r:embed="rId4"/>
          <a:stretch>
            <a:fillRect/>
          </a:stretch>
        </p:blipFill>
        <p:spPr>
          <a:xfrm>
            <a:off x="9266" y="0"/>
            <a:ext cx="12284765"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94635" y="257183"/>
            <a:ext cx="4033131" cy="830997"/>
          </a:xfrm>
          <a:prstGeom prst="rect">
            <a:avLst/>
          </a:prstGeom>
          <a:noFill/>
        </p:spPr>
        <p:txBody>
          <a:bodyPr wrap="square" rtlCol="0">
            <a:spAutoFit/>
          </a:bodyPr>
          <a:lstStyle/>
          <a:p>
            <a:r>
              <a:rPr lang="en-US" sz="4800" b="1" dirty="0" err="1">
                <a:solidFill>
                  <a:srgbClr val="353B60"/>
                </a:solidFill>
                <a:latin typeface="Open Sans ExtraBold" panose="020B0606030504020204" pitchFamily="34" charset="0"/>
              </a:rPr>
              <a:t>Oportuna</a:t>
            </a:r>
            <a:endParaRPr lang="en-US" sz="4800" b="1" dirty="0">
              <a:solidFill>
                <a:srgbClr val="353B60"/>
              </a:solidFill>
              <a:latin typeface="Open Sans ExtraBold" panose="020B0606030504020204" pitchFamily="34" charset="0"/>
            </a:endParaRPr>
          </a:p>
        </p:txBody>
      </p:sp>
      <p:sp>
        <p:nvSpPr>
          <p:cNvPr id="6" name="TextBox 5">
            <a:extLst>
              <a:ext uri="{FF2B5EF4-FFF2-40B4-BE49-F238E27FC236}">
                <a16:creationId xmlns:a16="http://schemas.microsoft.com/office/drawing/2014/main" id="{69340824-8A30-E14B-AE0D-92BEDE928E7F}"/>
              </a:ext>
            </a:extLst>
          </p:cNvPr>
          <p:cNvSpPr txBox="1"/>
          <p:nvPr/>
        </p:nvSpPr>
        <p:spPr>
          <a:xfrm>
            <a:off x="294636" y="986845"/>
            <a:ext cx="3356727" cy="4801314"/>
          </a:xfrm>
          <a:prstGeom prst="rect">
            <a:avLst/>
          </a:prstGeom>
          <a:noFill/>
        </p:spPr>
        <p:txBody>
          <a:bodyPr wrap="square" rtlCol="0">
            <a:spAutoFit/>
          </a:bodyPr>
          <a:lstStyle/>
          <a:p>
            <a:r>
              <a:rPr lang="en-US" sz="1400" dirty="0">
                <a:latin typeface="Open Sans" panose="020B0606030504020204" pitchFamily="34" charset="0"/>
              </a:rPr>
              <a:t>Start your engines with the Dual-Power </a:t>
            </a:r>
            <a:r>
              <a:rPr lang="en-US" sz="1400" dirty="0" err="1">
                <a:latin typeface="Open Sans" panose="020B0606030504020204" pitchFamily="34" charset="0"/>
              </a:rPr>
              <a:t>Oportuna</a:t>
            </a:r>
            <a:r>
              <a:rPr lang="en-US" sz="1400" dirty="0">
                <a:latin typeface="Open Sans" panose="020B0606030504020204" pitchFamily="34" charset="0"/>
              </a:rPr>
              <a:t> motion group. Elaborate padding and stitching give your seat the look and feel of a race car right in your living room. Draped in beautiful coffee leatherette, this group also has all the bells and whistles you crave with a Dropdown console that serves as the hub of your living room.</a:t>
            </a:r>
            <a:br>
              <a:rPr lang="en-US" sz="1400" dirty="0">
                <a:latin typeface="Open Sans" panose="020B0606030504020204" pitchFamily="34" charset="0"/>
              </a:rPr>
            </a:br>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Dual-Power (Power Headrest and Power Footrest)</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Dropdown Sofa Console has 2 cupholders, a pop-up electrical panel with 2 outlets, 2 USB chargers and a light.</a:t>
            </a:r>
          </a:p>
          <a:p>
            <a:pPr marL="171450" indent="-171450">
              <a:buFont typeface="Arial" panose="020B0604020202020204" pitchFamily="34" charset="0"/>
              <a:buChar char="•"/>
            </a:pPr>
            <a:r>
              <a:rPr lang="en-US" sz="1400" dirty="0">
                <a:latin typeface="Open Sans Light" panose="020B0306030504020204" pitchFamily="34" charset="0"/>
              </a:rPr>
              <a:t>Coffee Leatherette</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graphicFrame>
        <p:nvGraphicFramePr>
          <p:cNvPr id="2" name="Table 1">
            <a:extLst>
              <a:ext uri="{FF2B5EF4-FFF2-40B4-BE49-F238E27FC236}">
                <a16:creationId xmlns:a16="http://schemas.microsoft.com/office/drawing/2014/main" id="{8C489BBF-6066-FF46-9859-1673B7FF1A34}"/>
              </a:ext>
            </a:extLst>
          </p:cNvPr>
          <p:cNvGraphicFramePr>
            <a:graphicFrameLocks noGrp="1"/>
          </p:cNvGraphicFramePr>
          <p:nvPr>
            <p:extLst>
              <p:ext uri="{D42A27DB-BD31-4B8C-83A1-F6EECF244321}">
                <p14:modId xmlns:p14="http://schemas.microsoft.com/office/powerpoint/2010/main" val="2777286992"/>
              </p:ext>
            </p:extLst>
          </p:nvPr>
        </p:nvGraphicFramePr>
        <p:xfrm>
          <a:off x="5089286" y="4886226"/>
          <a:ext cx="6839242" cy="1251523"/>
        </p:xfrm>
        <a:graphic>
          <a:graphicData uri="http://schemas.openxmlformats.org/drawingml/2006/table">
            <a:tbl>
              <a:tblPr bandRow="1">
                <a:tableStyleId>{5C22544A-7EE6-4342-B048-85BDC9FD1C3A}</a:tableStyleId>
              </a:tblPr>
              <a:tblGrid>
                <a:gridCol w="862641">
                  <a:extLst>
                    <a:ext uri="{9D8B030D-6E8A-4147-A177-3AD203B41FA5}">
                      <a16:colId xmlns:a16="http://schemas.microsoft.com/office/drawing/2014/main" val="987338657"/>
                    </a:ext>
                  </a:extLst>
                </a:gridCol>
                <a:gridCol w="4554748">
                  <a:extLst>
                    <a:ext uri="{9D8B030D-6E8A-4147-A177-3AD203B41FA5}">
                      <a16:colId xmlns:a16="http://schemas.microsoft.com/office/drawing/2014/main" val="4056407467"/>
                    </a:ext>
                  </a:extLst>
                </a:gridCol>
                <a:gridCol w="530137">
                  <a:extLst>
                    <a:ext uri="{9D8B030D-6E8A-4147-A177-3AD203B41FA5}">
                      <a16:colId xmlns:a16="http://schemas.microsoft.com/office/drawing/2014/main" val="2733964920"/>
                    </a:ext>
                  </a:extLst>
                </a:gridCol>
                <a:gridCol w="891716">
                  <a:extLst>
                    <a:ext uri="{9D8B030D-6E8A-4147-A177-3AD203B41FA5}">
                      <a16:colId xmlns:a16="http://schemas.microsoft.com/office/drawing/2014/main" val="491548913"/>
                    </a:ext>
                  </a:extLst>
                </a:gridCol>
              </a:tblGrid>
              <a:tr h="199666">
                <a:tc>
                  <a:txBody>
                    <a:bodyPr/>
                    <a:lstStyle/>
                    <a:p>
                      <a:pPr algn="ctr" fontAlgn="b"/>
                      <a:r>
                        <a:rPr lang="en-US" sz="10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4134735625"/>
                  </a:ext>
                </a:extLst>
              </a:tr>
              <a:tr h="200957">
                <a:tc>
                  <a:txBody>
                    <a:bodyPr/>
                    <a:lstStyle/>
                    <a:p>
                      <a:pPr algn="ctr" fontAlgn="b"/>
                      <a:r>
                        <a:rPr lang="en-US" sz="1000" b="0" i="0" u="none" strike="noStrike" dirty="0">
                          <a:effectLst/>
                          <a:latin typeface="Open Sans Light" panose="020B0306030504020204" pitchFamily="34" charset="0"/>
                        </a:rPr>
                        <a:t>OP70061SC</a:t>
                      </a:r>
                    </a:p>
                  </a:txBody>
                  <a:tcPr marL="9525" marR="9525" marT="9525" marB="0"/>
                </a:tc>
                <a:tc>
                  <a:txBody>
                    <a:bodyPr/>
                    <a:lstStyle/>
                    <a:p>
                      <a:pPr algn="l" fontAlgn="b"/>
                      <a:r>
                        <a:rPr lang="en-US" sz="1000" b="0" i="0" u="none" strike="noStrike" dirty="0" err="1">
                          <a:effectLst/>
                          <a:latin typeface="Open Sans Light" panose="020B0306030504020204" pitchFamily="34" charset="0"/>
                        </a:rPr>
                        <a:t>Oportuna</a:t>
                      </a:r>
                      <a:r>
                        <a:rPr lang="en-US" sz="1000" b="0" i="0" u="none" strike="noStrike" dirty="0">
                          <a:effectLst/>
                          <a:latin typeface="Open Sans Light" panose="020B0306030504020204" pitchFamily="34" charset="0"/>
                        </a:rPr>
                        <a:t> Power/Power Recliner Sofa w/drop down table (lights) 89"x40"x41.5"</a:t>
                      </a:r>
                    </a:p>
                  </a:txBody>
                  <a:tcPr marL="9525" marR="9525" marT="9525" marB="0"/>
                </a:tc>
                <a:tc>
                  <a:txBody>
                    <a:bodyPr/>
                    <a:lstStyle/>
                    <a:p>
                      <a:pPr algn="ctr" fontAlgn="b"/>
                      <a:r>
                        <a:rPr lang="en-US" sz="1000" b="0" i="0" u="none" strike="noStrike" dirty="0">
                          <a:effectLst/>
                          <a:latin typeface="Open Sans Light" panose="020B0306030504020204" pitchFamily="34" charset="0"/>
                        </a:rPr>
                        <a:t>54.69</a:t>
                      </a:r>
                    </a:p>
                  </a:txBody>
                  <a:tcPr marL="9525" marR="9525" marT="9525" marB="0"/>
                </a:tc>
                <a:tc>
                  <a:txBody>
                    <a:bodyPr/>
                    <a:lstStyle/>
                    <a:p>
                      <a:pPr algn="ctr" fontAlgn="b"/>
                      <a:r>
                        <a:rPr lang="en-US" sz="1000" b="0" i="0" u="none" strike="noStrike" dirty="0">
                          <a:effectLst/>
                          <a:latin typeface="Open Sans Light" panose="020B0306030504020204" pitchFamily="34" charset="0"/>
                        </a:rPr>
                        <a:t>$799.00</a:t>
                      </a:r>
                    </a:p>
                  </a:txBody>
                  <a:tcPr marL="9525" marR="9525" marT="9525" marB="0"/>
                </a:tc>
                <a:extLst>
                  <a:ext uri="{0D108BD9-81ED-4DB2-BD59-A6C34878D82A}">
                    <a16:rowId xmlns:a16="http://schemas.microsoft.com/office/drawing/2014/main" val="3034209489"/>
                  </a:ext>
                </a:extLst>
              </a:tr>
              <a:tr h="215900">
                <a:tc>
                  <a:txBody>
                    <a:bodyPr/>
                    <a:lstStyle/>
                    <a:p>
                      <a:pPr algn="ctr" fontAlgn="b"/>
                      <a:r>
                        <a:rPr lang="en-US" sz="1000" b="0" i="0" u="none" strike="noStrike" dirty="0">
                          <a:effectLst/>
                          <a:latin typeface="Open Sans Light" panose="020B0306030504020204" pitchFamily="34" charset="0"/>
                        </a:rPr>
                        <a:t>OP70061CLC</a:t>
                      </a:r>
                    </a:p>
                  </a:txBody>
                  <a:tcPr marL="9525" marR="9525" marT="9525" marB="0"/>
                </a:tc>
                <a:tc>
                  <a:txBody>
                    <a:bodyPr/>
                    <a:lstStyle/>
                    <a:p>
                      <a:pPr algn="l" fontAlgn="b"/>
                      <a:r>
                        <a:rPr lang="en-US" sz="1000" b="0" i="0" u="none" strike="noStrike" dirty="0" err="1">
                          <a:effectLst/>
                          <a:latin typeface="Open Sans Light" panose="020B0306030504020204" pitchFamily="34" charset="0"/>
                        </a:rPr>
                        <a:t>Oportuna</a:t>
                      </a:r>
                      <a:r>
                        <a:rPr lang="en-US" sz="1000" b="0" i="0" u="none" strike="noStrike" dirty="0">
                          <a:effectLst/>
                          <a:latin typeface="Open Sans Light" panose="020B0306030504020204" pitchFamily="34" charset="0"/>
                        </a:rPr>
                        <a:t> Power/Power Recliner Console Loveseat, 79"x40"x41.5" </a:t>
                      </a:r>
                    </a:p>
                  </a:txBody>
                  <a:tcPr marL="9525" marR="9525" marT="9525" marB="0"/>
                </a:tc>
                <a:tc>
                  <a:txBody>
                    <a:bodyPr/>
                    <a:lstStyle/>
                    <a:p>
                      <a:pPr algn="ctr" fontAlgn="b"/>
                      <a:r>
                        <a:rPr lang="en-US" sz="1000" b="0" i="0" u="none" strike="noStrike" dirty="0">
                          <a:effectLst/>
                          <a:latin typeface="Open Sans Light" panose="020B0306030504020204" pitchFamily="34" charset="0"/>
                        </a:rPr>
                        <a:t>48.61</a:t>
                      </a:r>
                    </a:p>
                  </a:txBody>
                  <a:tcPr marL="9525" marR="9525" marT="9525" marB="0"/>
                </a:tc>
                <a:tc>
                  <a:txBody>
                    <a:bodyPr/>
                    <a:lstStyle/>
                    <a:p>
                      <a:pPr algn="ctr" fontAlgn="b"/>
                      <a:r>
                        <a:rPr lang="en-US" sz="1000" b="0" i="0" u="none" strike="noStrike" dirty="0">
                          <a:effectLst/>
                          <a:latin typeface="Open Sans Light" panose="020B0306030504020204" pitchFamily="34" charset="0"/>
                        </a:rPr>
                        <a:t>$799.00</a:t>
                      </a:r>
                    </a:p>
                  </a:txBody>
                  <a:tcPr marL="9525" marR="9525" marT="9525" marB="0"/>
                </a:tc>
                <a:extLst>
                  <a:ext uri="{0D108BD9-81ED-4DB2-BD59-A6C34878D82A}">
                    <a16:rowId xmlns:a16="http://schemas.microsoft.com/office/drawing/2014/main" val="2820941639"/>
                  </a:ext>
                </a:extLst>
              </a:tr>
              <a:tr h="203200">
                <a:tc>
                  <a:txBody>
                    <a:bodyPr/>
                    <a:lstStyle/>
                    <a:p>
                      <a:pPr algn="ctr" fontAlgn="b"/>
                      <a:r>
                        <a:rPr lang="en-US" sz="1000" b="1" i="0" u="none" strike="noStrike" dirty="0">
                          <a:effectLst/>
                          <a:latin typeface="Open Sans ExtraBold" panose="020B0606030504020204" pitchFamily="34" charset="0"/>
                        </a:rPr>
                        <a:t> 2 Piece</a:t>
                      </a:r>
                    </a:p>
                  </a:txBody>
                  <a:tcPr marL="9525" marR="9525" marT="9525" marB="0"/>
                </a:tc>
                <a:tc>
                  <a:txBody>
                    <a:bodyPr/>
                    <a:lstStyle/>
                    <a:p>
                      <a:pPr algn="l" fontAlgn="b"/>
                      <a:r>
                        <a:rPr lang="en-US" sz="1000" b="1" i="0" u="none" strike="noStrike" dirty="0" err="1">
                          <a:effectLst/>
                          <a:latin typeface="Open Sans ExtraBold" panose="020B0606030504020204" pitchFamily="34" charset="0"/>
                        </a:rPr>
                        <a:t>Oportuna</a:t>
                      </a:r>
                      <a:r>
                        <a:rPr lang="en-US" sz="1000" b="1" i="0" u="none" strike="noStrike" dirty="0">
                          <a:effectLst/>
                          <a:latin typeface="Open Sans ExtraBold" panose="020B0606030504020204" pitchFamily="34" charset="0"/>
                        </a:rPr>
                        <a:t> Recliner Sofa and Loveseat</a:t>
                      </a:r>
                    </a:p>
                  </a:txBody>
                  <a:tcPr marL="9525" marR="9525" marT="9525" marB="0"/>
                </a:tc>
                <a:tc>
                  <a:txBody>
                    <a:bodyPr/>
                    <a:lstStyle/>
                    <a:p>
                      <a:pPr algn="ctr" fontAlgn="b"/>
                      <a:r>
                        <a:rPr lang="en-US" sz="1000" b="1" i="0" u="none" strike="noStrike" dirty="0">
                          <a:effectLst/>
                          <a:latin typeface="Open Sans ExtraBold" panose="020B0606030504020204" pitchFamily="34" charset="0"/>
                        </a:rPr>
                        <a:t>103.30</a:t>
                      </a:r>
                    </a:p>
                  </a:txBody>
                  <a:tcPr marL="9525" marR="9525" marT="9525" marB="0"/>
                </a:tc>
                <a:tc>
                  <a:txBody>
                    <a:bodyPr/>
                    <a:lstStyle/>
                    <a:p>
                      <a:pPr algn="ctr" fontAlgn="b"/>
                      <a:r>
                        <a:rPr lang="en-US" sz="1000" b="1" i="0" u="none" strike="noStrike" dirty="0">
                          <a:effectLst/>
                          <a:latin typeface="Open Sans ExtraBold" panose="020B0606030504020204" pitchFamily="34" charset="0"/>
                        </a:rPr>
                        <a:t>$1,598.00</a:t>
                      </a:r>
                    </a:p>
                  </a:txBody>
                  <a:tcPr marL="9525" marR="9525" marT="9525" marB="0"/>
                </a:tc>
                <a:extLst>
                  <a:ext uri="{0D108BD9-81ED-4DB2-BD59-A6C34878D82A}">
                    <a16:rowId xmlns:a16="http://schemas.microsoft.com/office/drawing/2014/main" val="1039184485"/>
                  </a:ext>
                </a:extLst>
              </a:tr>
              <a:tr h="215900">
                <a:tc>
                  <a:txBody>
                    <a:bodyPr/>
                    <a:lstStyle/>
                    <a:p>
                      <a:pPr algn="ctr" fontAlgn="b"/>
                      <a:r>
                        <a:rPr lang="en-US" sz="1000" b="0" i="0" u="none" strike="noStrike" dirty="0">
                          <a:effectLst/>
                          <a:latin typeface="Open Sans Light" panose="020B0306030504020204" pitchFamily="34" charset="0"/>
                        </a:rPr>
                        <a:t>OP70061RC</a:t>
                      </a:r>
                    </a:p>
                  </a:txBody>
                  <a:tcPr marL="9525" marR="9525" marT="9525" marB="0"/>
                </a:tc>
                <a:tc>
                  <a:txBody>
                    <a:bodyPr/>
                    <a:lstStyle/>
                    <a:p>
                      <a:pPr algn="l" fontAlgn="b"/>
                      <a:r>
                        <a:rPr lang="en-US" sz="1000" b="0" i="0" u="none" strike="noStrike" dirty="0" err="1">
                          <a:effectLst/>
                          <a:latin typeface="Open Sans Light" panose="020B0306030504020204" pitchFamily="34" charset="0"/>
                        </a:rPr>
                        <a:t>Oportuna</a:t>
                      </a:r>
                      <a:r>
                        <a:rPr lang="en-US" sz="1000" b="0" i="0" u="none" strike="noStrike" dirty="0">
                          <a:effectLst/>
                          <a:latin typeface="Open Sans Light" panose="020B0306030504020204" pitchFamily="34" charset="0"/>
                        </a:rPr>
                        <a:t> Power/Power Reclining Chair 40.5"x40"x41.5"</a:t>
                      </a:r>
                    </a:p>
                  </a:txBody>
                  <a:tcPr marL="9525" marR="9525" marT="9525" marB="0"/>
                </a:tc>
                <a:tc>
                  <a:txBody>
                    <a:bodyPr/>
                    <a:lstStyle/>
                    <a:p>
                      <a:pPr algn="ctr" fontAlgn="b"/>
                      <a:r>
                        <a:rPr lang="en-US" sz="1000" b="0" i="0" u="none" strike="noStrike" dirty="0">
                          <a:effectLst/>
                          <a:latin typeface="Open Sans Light" panose="020B0306030504020204" pitchFamily="34" charset="0"/>
                        </a:rPr>
                        <a:t>26.74</a:t>
                      </a:r>
                    </a:p>
                  </a:txBody>
                  <a:tcPr marL="9525" marR="9525" marT="9525" marB="0"/>
                </a:tc>
                <a:tc>
                  <a:txBody>
                    <a:bodyPr/>
                    <a:lstStyle/>
                    <a:p>
                      <a:pPr algn="ctr" fontAlgn="b"/>
                      <a:r>
                        <a:rPr lang="en-US" sz="1000" b="0" i="0" u="none" strike="noStrike" dirty="0">
                          <a:effectLst/>
                          <a:latin typeface="Open Sans Light" panose="020B0306030504020204" pitchFamily="34" charset="0"/>
                        </a:rPr>
                        <a:t>$379.00</a:t>
                      </a:r>
                    </a:p>
                  </a:txBody>
                  <a:tcPr marL="9525" marR="9525" marT="9525" marB="0"/>
                </a:tc>
                <a:extLst>
                  <a:ext uri="{0D108BD9-81ED-4DB2-BD59-A6C34878D82A}">
                    <a16:rowId xmlns:a16="http://schemas.microsoft.com/office/drawing/2014/main" val="4132767208"/>
                  </a:ext>
                </a:extLst>
              </a:tr>
              <a:tr h="215900">
                <a:tc>
                  <a:txBody>
                    <a:bodyPr/>
                    <a:lstStyle/>
                    <a:p>
                      <a:pPr algn="ctr" fontAlgn="b"/>
                      <a:r>
                        <a:rPr lang="en-US" sz="1000" b="1" i="0" u="none" strike="noStrike" dirty="0">
                          <a:effectLst/>
                          <a:latin typeface="Open Sans ExtraBold" panose="020B0606030504020204" pitchFamily="34" charset="0"/>
                        </a:rPr>
                        <a:t> 3 Piece</a:t>
                      </a:r>
                    </a:p>
                  </a:txBody>
                  <a:tcPr marL="9525" marR="9525" marT="9525" marB="0"/>
                </a:tc>
                <a:tc>
                  <a:txBody>
                    <a:bodyPr/>
                    <a:lstStyle/>
                    <a:p>
                      <a:pPr algn="l" fontAlgn="b"/>
                      <a:r>
                        <a:rPr lang="en-US" sz="1000" b="1" i="0" u="none" strike="noStrike" dirty="0" err="1">
                          <a:effectLst/>
                          <a:latin typeface="Open Sans ExtraBold" panose="020B0606030504020204" pitchFamily="34" charset="0"/>
                        </a:rPr>
                        <a:t>Oportuna</a:t>
                      </a:r>
                      <a:r>
                        <a:rPr lang="en-US" sz="1000" b="1" i="0" u="none" strike="noStrike" dirty="0">
                          <a:effectLst/>
                          <a:latin typeface="Open Sans ExtraBold" panose="020B0606030504020204" pitchFamily="34" charset="0"/>
                        </a:rPr>
                        <a:t> Recliner Sofa, Loveseat &amp; Chair</a:t>
                      </a:r>
                    </a:p>
                  </a:txBody>
                  <a:tcPr marL="9525" marR="9525" marT="9525" marB="0"/>
                </a:tc>
                <a:tc>
                  <a:txBody>
                    <a:bodyPr/>
                    <a:lstStyle/>
                    <a:p>
                      <a:pPr algn="ctr" fontAlgn="b"/>
                      <a:r>
                        <a:rPr lang="en-US" sz="1000" b="1" i="0" u="none" strike="noStrike" dirty="0">
                          <a:effectLst/>
                          <a:latin typeface="Open Sans ExtraBold" panose="020B0606030504020204" pitchFamily="34" charset="0"/>
                        </a:rPr>
                        <a:t>130.04</a:t>
                      </a:r>
                    </a:p>
                  </a:txBody>
                  <a:tcPr marL="9525" marR="9525" marT="9525" marB="0"/>
                </a:tc>
                <a:tc>
                  <a:txBody>
                    <a:bodyPr/>
                    <a:lstStyle/>
                    <a:p>
                      <a:pPr algn="ctr" fontAlgn="b"/>
                      <a:r>
                        <a:rPr lang="en-US" sz="1000" b="1" i="0" u="none" strike="noStrike" dirty="0">
                          <a:effectLst/>
                          <a:latin typeface="Open Sans ExtraBold" panose="020B0606030504020204" pitchFamily="34" charset="0"/>
                        </a:rPr>
                        <a:t>$1,977.00</a:t>
                      </a:r>
                    </a:p>
                  </a:txBody>
                  <a:tcPr marL="9525" marR="9525" marT="9525" marB="0"/>
                </a:tc>
                <a:extLst>
                  <a:ext uri="{0D108BD9-81ED-4DB2-BD59-A6C34878D82A}">
                    <a16:rowId xmlns:a16="http://schemas.microsoft.com/office/drawing/2014/main" val="1462223033"/>
                  </a:ext>
                </a:extLst>
              </a:tr>
            </a:tbl>
          </a:graphicData>
        </a:graphic>
      </p:graphicFrame>
      <p:sp>
        <p:nvSpPr>
          <p:cNvPr id="9" name="Rectangle 8">
            <a:extLst>
              <a:ext uri="{FF2B5EF4-FFF2-40B4-BE49-F238E27FC236}">
                <a16:creationId xmlns:a16="http://schemas.microsoft.com/office/drawing/2014/main" id="{18CCB1EE-12E3-7345-B0E8-374F982F73D3}"/>
              </a:ext>
            </a:extLst>
          </p:cNvPr>
          <p:cNvSpPr/>
          <p:nvPr/>
        </p:nvSpPr>
        <p:spPr>
          <a:xfrm>
            <a:off x="557049" y="6127531"/>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E8D37978-01C7-854E-AA01-89D89DB95668}"/>
              </a:ext>
            </a:extLst>
          </p:cNvPr>
          <p:cNvPicPr>
            <a:picLocks noChangeAspect="1"/>
          </p:cNvPicPr>
          <p:nvPr/>
        </p:nvPicPr>
        <p:blipFill>
          <a:blip r:embed="rId5"/>
          <a:stretch>
            <a:fillRect/>
          </a:stretch>
        </p:blipFill>
        <p:spPr>
          <a:xfrm>
            <a:off x="675292" y="6187303"/>
            <a:ext cx="1931276" cy="358117"/>
          </a:xfrm>
          <a:prstGeom prst="rect">
            <a:avLst/>
          </a:prstGeom>
        </p:spPr>
      </p:pic>
    </p:spTree>
    <p:extLst>
      <p:ext uri="{BB962C8B-B14F-4D97-AF65-F5344CB8AC3E}">
        <p14:creationId xmlns:p14="http://schemas.microsoft.com/office/powerpoint/2010/main" val="943013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ch in a room&#10;&#10;Description automatically generated with low confidence">
            <a:extLst>
              <a:ext uri="{FF2B5EF4-FFF2-40B4-BE49-F238E27FC236}">
                <a16:creationId xmlns:a16="http://schemas.microsoft.com/office/drawing/2014/main" id="{971C9463-4453-84E6-6E2D-623A9395D94A}"/>
              </a:ext>
            </a:extLst>
          </p:cNvPr>
          <p:cNvPicPr>
            <a:picLocks noChangeAspect="1"/>
          </p:cNvPicPr>
          <p:nvPr/>
        </p:nvPicPr>
        <p:blipFill rotWithShape="1">
          <a:blip r:embed="rId3"/>
          <a:srcRect t="21198" b="1374"/>
          <a:stretch/>
        </p:blipFill>
        <p:spPr>
          <a:xfrm>
            <a:off x="2593643" y="0"/>
            <a:ext cx="9696892" cy="6858000"/>
          </a:xfrm>
          <a:prstGeom prst="rect">
            <a:avLst/>
          </a:prstGeom>
        </p:spPr>
      </p:pic>
      <p:pic>
        <p:nvPicPr>
          <p:cNvPr id="17" name="Picture 16" descr="Shape, circle&#10;&#10;Description automatically generated">
            <a:extLst>
              <a:ext uri="{FF2B5EF4-FFF2-40B4-BE49-F238E27FC236}">
                <a16:creationId xmlns:a16="http://schemas.microsoft.com/office/drawing/2014/main" id="{FED79AB6-43D7-494B-8F2C-DEB148BCD663}"/>
              </a:ext>
            </a:extLst>
          </p:cNvPr>
          <p:cNvPicPr>
            <a:picLocks noChangeAspect="1"/>
          </p:cNvPicPr>
          <p:nvPr/>
        </p:nvPicPr>
        <p:blipFill>
          <a:blip r:embed="rId4"/>
          <a:stretch>
            <a:fillRect/>
          </a:stretch>
        </p:blipFill>
        <p:spPr>
          <a:xfrm>
            <a:off x="-19708" y="0"/>
            <a:ext cx="9503764" cy="6985532"/>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76696" y="336903"/>
            <a:ext cx="3145856"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Lehi</a:t>
            </a:r>
          </a:p>
        </p:txBody>
      </p:sp>
      <p:sp>
        <p:nvSpPr>
          <p:cNvPr id="6" name="TextBox 5">
            <a:extLst>
              <a:ext uri="{FF2B5EF4-FFF2-40B4-BE49-F238E27FC236}">
                <a16:creationId xmlns:a16="http://schemas.microsoft.com/office/drawing/2014/main" id="{69340824-8A30-E14B-AE0D-92BEDE928E7F}"/>
              </a:ext>
            </a:extLst>
          </p:cNvPr>
          <p:cNvSpPr txBox="1"/>
          <p:nvPr/>
        </p:nvSpPr>
        <p:spPr>
          <a:xfrm>
            <a:off x="287435" y="1048153"/>
            <a:ext cx="2400800" cy="5232202"/>
          </a:xfrm>
          <a:prstGeom prst="rect">
            <a:avLst/>
          </a:prstGeom>
          <a:noFill/>
        </p:spPr>
        <p:txBody>
          <a:bodyPr wrap="square" rtlCol="0">
            <a:spAutoFit/>
          </a:bodyPr>
          <a:lstStyle/>
          <a:p>
            <a:r>
              <a:rPr lang="en-US" sz="1400" dirty="0">
                <a:latin typeface="Open Sans" panose="020B0606030504020204" pitchFamily="34" charset="0"/>
              </a:rPr>
              <a:t>Comfort, convenience and style blend beautifully in the six-piece Lehi modular Sectional. Covered in a warm brindle-colored breathable leatherette, the Lehi features luxurious shaped seats with contrasting stitching for a seat as good-looking as it is comfortable. The manual footrest opens easily with the pull-lever control and the Lift-Top Console adds storage and USB charging ports for a central hub for all your electronics. </a:t>
            </a:r>
            <a:br>
              <a:rPr lang="en-US" sz="1400" dirty="0">
                <a:latin typeface="Open Sans" panose="020B0606030504020204" pitchFamily="34" charset="0"/>
              </a:rPr>
            </a:br>
            <a:endParaRPr lang="en-US" sz="1400" dirty="0">
              <a:latin typeface="Open Sans Light" panose="020B03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Manual Footrest</a:t>
            </a:r>
          </a:p>
          <a:p>
            <a:pPr marL="171450" indent="-171450">
              <a:buFont typeface="Arial" panose="020B0604020202020204" pitchFamily="34" charset="0"/>
              <a:buChar char="•"/>
            </a:pPr>
            <a:r>
              <a:rPr lang="en-US" sz="1400" dirty="0">
                <a:latin typeface="Open Sans Light" panose="020B0306030504020204" pitchFamily="34" charset="0"/>
              </a:rPr>
              <a:t>Modular Configuration to easily fit any space</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360 lb. weight capacity</a:t>
            </a:r>
          </a:p>
          <a:p>
            <a:pPr marL="171450" indent="-171450">
              <a:buFont typeface="Arial" panose="020B0604020202020204" pitchFamily="34" charset="0"/>
              <a:buChar char="•"/>
            </a:pPr>
            <a:r>
              <a:rPr lang="en-US" sz="1400" dirty="0">
                <a:latin typeface="Open Sans Light" panose="020B0306030504020204" pitchFamily="34" charset="0"/>
              </a:rPr>
              <a:t>Brindle Leatherette</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graphicFrame>
        <p:nvGraphicFramePr>
          <p:cNvPr id="9" name="Table 8">
            <a:extLst>
              <a:ext uri="{FF2B5EF4-FFF2-40B4-BE49-F238E27FC236}">
                <a16:creationId xmlns:a16="http://schemas.microsoft.com/office/drawing/2014/main" id="{93CF7444-6ADE-AF4D-94FF-59B3CEF7DF11}"/>
              </a:ext>
            </a:extLst>
          </p:cNvPr>
          <p:cNvGraphicFramePr>
            <a:graphicFrameLocks noGrp="1"/>
          </p:cNvGraphicFramePr>
          <p:nvPr/>
        </p:nvGraphicFramePr>
        <p:xfrm>
          <a:off x="4366558" y="4929744"/>
          <a:ext cx="4885508" cy="1649730"/>
        </p:xfrm>
        <a:graphic>
          <a:graphicData uri="http://schemas.openxmlformats.org/drawingml/2006/table">
            <a:tbl>
              <a:tblPr bandRow="1">
                <a:tableStyleId>{5C22544A-7EE6-4342-B048-85BDC9FD1C3A}</a:tableStyleId>
              </a:tblPr>
              <a:tblGrid>
                <a:gridCol w="840451">
                  <a:extLst>
                    <a:ext uri="{9D8B030D-6E8A-4147-A177-3AD203B41FA5}">
                      <a16:colId xmlns:a16="http://schemas.microsoft.com/office/drawing/2014/main" val="2950328896"/>
                    </a:ext>
                  </a:extLst>
                </a:gridCol>
                <a:gridCol w="2693052">
                  <a:extLst>
                    <a:ext uri="{9D8B030D-6E8A-4147-A177-3AD203B41FA5}">
                      <a16:colId xmlns:a16="http://schemas.microsoft.com/office/drawing/2014/main" val="1144432598"/>
                    </a:ext>
                  </a:extLst>
                </a:gridCol>
                <a:gridCol w="594360">
                  <a:extLst>
                    <a:ext uri="{9D8B030D-6E8A-4147-A177-3AD203B41FA5}">
                      <a16:colId xmlns:a16="http://schemas.microsoft.com/office/drawing/2014/main" val="489928119"/>
                    </a:ext>
                  </a:extLst>
                </a:gridCol>
                <a:gridCol w="757645">
                  <a:extLst>
                    <a:ext uri="{9D8B030D-6E8A-4147-A177-3AD203B41FA5}">
                      <a16:colId xmlns:a16="http://schemas.microsoft.com/office/drawing/2014/main" val="2842830619"/>
                    </a:ext>
                  </a:extLst>
                </a:gridCol>
              </a:tblGrid>
              <a:tr h="113975">
                <a:tc>
                  <a:txBody>
                    <a:bodyPr/>
                    <a:lstStyle/>
                    <a:p>
                      <a:pPr algn="ctr" fontAlgn="b"/>
                      <a:r>
                        <a:rPr lang="en-US" sz="9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9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9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9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2064044737"/>
                  </a:ext>
                </a:extLst>
              </a:tr>
              <a:tr h="203200">
                <a:tc>
                  <a:txBody>
                    <a:bodyPr/>
                    <a:lstStyle/>
                    <a:p>
                      <a:pPr algn="ctr" fontAlgn="b"/>
                      <a:r>
                        <a:rPr lang="en-US" sz="900" b="0" i="0" u="none" strike="noStrike" dirty="0">
                          <a:effectLst/>
                          <a:latin typeface="Open Sans Light" panose="020B0306030504020204" pitchFamily="34" charset="0"/>
                        </a:rPr>
                        <a:t> LH9750LRB</a:t>
                      </a:r>
                    </a:p>
                  </a:txBody>
                  <a:tcPr marL="9525" marR="9525" marT="9525" marB="0"/>
                </a:tc>
                <a:tc>
                  <a:txBody>
                    <a:bodyPr/>
                    <a:lstStyle/>
                    <a:p>
                      <a:pPr algn="l" fontAlgn="b"/>
                      <a:r>
                        <a:rPr lang="en-US" sz="900" b="0" i="0" u="none" strike="noStrike" dirty="0">
                          <a:effectLst/>
                          <a:latin typeface="Open Sans Light" panose="020B0306030504020204" pitchFamily="34" charset="0"/>
                        </a:rPr>
                        <a:t>Lehi LAF Manual Recliner, Brindle 41.5 x 38 x 39.5</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26.42</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$250.00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527607815"/>
                  </a:ext>
                </a:extLst>
              </a:tr>
              <a:tr h="203200">
                <a:tc>
                  <a:txBody>
                    <a:bodyPr/>
                    <a:lstStyle/>
                    <a:p>
                      <a:pPr algn="ctr" fontAlgn="b"/>
                      <a:r>
                        <a:rPr lang="en-US" sz="900" b="0" i="0" u="none" strike="noStrike" dirty="0">
                          <a:effectLst/>
                          <a:latin typeface="Open Sans Light" panose="020B0306030504020204" pitchFamily="34" charset="0"/>
                        </a:rPr>
                        <a:t>LH9750ACB</a:t>
                      </a:r>
                    </a:p>
                  </a:txBody>
                  <a:tcPr marL="9525" marR="9525" marT="9525" marB="0"/>
                </a:tc>
                <a:tc>
                  <a:txBody>
                    <a:bodyPr/>
                    <a:lstStyle/>
                    <a:p>
                      <a:pPr algn="l" fontAlgn="b"/>
                      <a:r>
                        <a:rPr lang="en-US" sz="900" b="0" i="0" u="none" strike="noStrike" dirty="0">
                          <a:effectLst/>
                          <a:latin typeface="Open Sans Light" panose="020B0306030504020204" pitchFamily="34" charset="0"/>
                        </a:rPr>
                        <a:t>Lehi Armless Chair, Brindle 32.5 x 38 x 39.5</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20.25</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$160.00</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591137390"/>
                  </a:ext>
                </a:extLst>
              </a:tr>
              <a:tr h="203200">
                <a:tc>
                  <a:txBody>
                    <a:bodyPr/>
                    <a:lstStyle/>
                    <a:p>
                      <a:pPr algn="ctr" fontAlgn="b"/>
                      <a:r>
                        <a:rPr lang="en-US" sz="900" b="0" i="0" u="none" strike="noStrike" dirty="0">
                          <a:effectLst/>
                          <a:latin typeface="Open Sans Light" panose="020B0306030504020204" pitchFamily="34" charset="0"/>
                        </a:rPr>
                        <a:t>LH9750WB</a:t>
                      </a:r>
                    </a:p>
                  </a:txBody>
                  <a:tcPr marL="9525" marR="9525" marT="9525" marB="0"/>
                </a:tc>
                <a:tc>
                  <a:txBody>
                    <a:bodyPr/>
                    <a:lstStyle/>
                    <a:p>
                      <a:pPr algn="l" fontAlgn="b"/>
                      <a:r>
                        <a:rPr lang="en-US" sz="900" b="0" i="0" u="none" strike="noStrike" dirty="0">
                          <a:effectLst/>
                          <a:latin typeface="Open Sans Light" panose="020B0306030504020204" pitchFamily="34" charset="0"/>
                        </a:rPr>
                        <a:t>Lehi Wedge, Brindle, 63 x 39.75 x 39.5</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36.54</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$229.00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88325593"/>
                  </a:ext>
                </a:extLst>
              </a:tr>
              <a:tr h="203200">
                <a:tc>
                  <a:txBody>
                    <a:bodyPr/>
                    <a:lstStyle/>
                    <a:p>
                      <a:pPr algn="ctr" fontAlgn="b"/>
                      <a:r>
                        <a:rPr lang="en-US" sz="900" b="0" i="0" u="none" strike="noStrike" dirty="0">
                          <a:effectLst/>
                          <a:latin typeface="Open Sans Light" panose="020B0306030504020204" pitchFamily="34" charset="0"/>
                        </a:rPr>
                        <a:t>LH9750ARB</a:t>
                      </a:r>
                    </a:p>
                  </a:txBody>
                  <a:tcPr marL="9525" marR="9525" marT="9525" marB="0"/>
                </a:tc>
                <a:tc>
                  <a:txBody>
                    <a:bodyPr/>
                    <a:lstStyle/>
                    <a:p>
                      <a:pPr algn="l" fontAlgn="b"/>
                      <a:r>
                        <a:rPr lang="en-US" sz="900" b="0" i="0" u="none" strike="noStrike" dirty="0">
                          <a:effectLst/>
                          <a:latin typeface="Open Sans Light" panose="020B0306030504020204" pitchFamily="34" charset="0"/>
                        </a:rPr>
                        <a:t>Lehi Armless Recliner, Brindle, 32.5 x 38 x 39.5</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20.25</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$190.00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989986351"/>
                  </a:ext>
                </a:extLst>
              </a:tr>
              <a:tr h="203200">
                <a:tc>
                  <a:txBody>
                    <a:bodyPr/>
                    <a:lstStyle/>
                    <a:p>
                      <a:pPr algn="ctr" fontAlgn="b"/>
                      <a:r>
                        <a:rPr lang="en-US" sz="900" b="0" i="0" u="none" strike="noStrike" dirty="0">
                          <a:effectLst/>
                          <a:latin typeface="Open Sans Light" panose="020B0306030504020204" pitchFamily="34" charset="0"/>
                        </a:rPr>
                        <a:t>LH9750CB</a:t>
                      </a:r>
                    </a:p>
                  </a:txBody>
                  <a:tcPr marL="9525" marR="9525" marT="9525" marB="0"/>
                </a:tc>
                <a:tc>
                  <a:txBody>
                    <a:bodyPr/>
                    <a:lstStyle/>
                    <a:p>
                      <a:pPr algn="l" fontAlgn="b"/>
                      <a:r>
                        <a:rPr lang="en-US" sz="900" b="0" i="0" u="none" strike="noStrike" dirty="0">
                          <a:effectLst/>
                          <a:latin typeface="Open Sans Light" panose="020B0306030504020204" pitchFamily="34" charset="0"/>
                        </a:rPr>
                        <a:t>Lehi Console w/Power, Brindle, 13 x 38 x 39.5</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$90.00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84090904"/>
                  </a:ext>
                </a:extLst>
              </a:tr>
              <a:tr h="203200">
                <a:tc>
                  <a:txBody>
                    <a:bodyPr/>
                    <a:lstStyle/>
                    <a:p>
                      <a:pPr algn="ctr" fontAlgn="b"/>
                      <a:r>
                        <a:rPr lang="en-US" sz="900" b="0" i="0" u="none" strike="noStrike" dirty="0">
                          <a:effectLst/>
                          <a:latin typeface="Open Sans Light" panose="020B0306030504020204" pitchFamily="34" charset="0"/>
                        </a:rPr>
                        <a:t>LH9750RRB</a:t>
                      </a:r>
                    </a:p>
                  </a:txBody>
                  <a:tcPr marL="9525" marR="9525" marT="9525" marB="0"/>
                </a:tc>
                <a:tc>
                  <a:txBody>
                    <a:bodyPr/>
                    <a:lstStyle/>
                    <a:p>
                      <a:pPr algn="l" fontAlgn="b"/>
                      <a:r>
                        <a:rPr lang="en-US" sz="900" b="0" i="0" u="none" strike="noStrike" dirty="0">
                          <a:effectLst/>
                          <a:latin typeface="Open Sans Light" panose="020B0306030504020204" pitchFamily="34" charset="0"/>
                        </a:rPr>
                        <a:t>Lehi RAF Manual Recliner, Brindle, 41.5 x 38 x 39.5</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26.72</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$250.00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124911535"/>
                  </a:ext>
                </a:extLst>
              </a:tr>
              <a:tr h="215900">
                <a:tc>
                  <a:txBody>
                    <a:bodyPr/>
                    <a:lstStyle/>
                    <a:p>
                      <a:pPr algn="ctr" fontAlgn="b"/>
                      <a:r>
                        <a:rPr lang="en-US" sz="900" b="1" i="0" u="none" strike="noStrike" dirty="0">
                          <a:effectLst/>
                          <a:latin typeface="Open Sans ExtraBold" panose="020B0606030504020204" pitchFamily="34" charset="0"/>
                        </a:rPr>
                        <a:t> 6 Piece</a:t>
                      </a:r>
                    </a:p>
                  </a:txBody>
                  <a:tcPr marL="9525" marR="9525" marT="9525" marB="0"/>
                </a:tc>
                <a:tc>
                  <a:txBody>
                    <a:bodyPr/>
                    <a:lstStyle/>
                    <a:p>
                      <a:pPr algn="l" fontAlgn="b"/>
                      <a:r>
                        <a:rPr lang="en-US" sz="900" b="1" i="0" u="none" strike="noStrike" dirty="0">
                          <a:effectLst/>
                          <a:latin typeface="Open Sans ExtraBold" panose="020B0606030504020204" pitchFamily="34" charset="0"/>
                        </a:rPr>
                        <a:t>Lehi Manual Sectional with one Armless and one Arm Chair and Console</a:t>
                      </a:r>
                    </a:p>
                  </a:txBody>
                  <a:tcPr marL="9525" marR="9525" marT="9525" marB="0"/>
                </a:tc>
                <a:tc>
                  <a:txBody>
                    <a:bodyPr/>
                    <a:lstStyle/>
                    <a:p>
                      <a:pPr algn="ctr" fontAlgn="b"/>
                      <a:r>
                        <a:rPr lang="en-US" sz="900" b="1" i="0" u="none" strike="noStrike" dirty="0">
                          <a:effectLst/>
                          <a:latin typeface="Open Sans ExtraBold" panose="020B0606030504020204" pitchFamily="34" charset="0"/>
                        </a:rPr>
                        <a:t>169.74</a:t>
                      </a:r>
                    </a:p>
                  </a:txBody>
                  <a:tcPr marL="9525" marR="9525" marT="9525" marB="0"/>
                </a:tc>
                <a:tc>
                  <a:txBody>
                    <a:bodyPr/>
                    <a:lstStyle/>
                    <a:p>
                      <a:pPr algn="ctr" fontAlgn="b"/>
                      <a:r>
                        <a:rPr lang="en-US" sz="900" b="1" i="0" u="none" strike="noStrike" dirty="0">
                          <a:effectLst/>
                          <a:latin typeface="Open Sans ExtraBold" panose="020B0606030504020204" pitchFamily="34" charset="0"/>
                        </a:rPr>
                        <a:t>$1,169.00</a:t>
                      </a:r>
                    </a:p>
                  </a:txBody>
                  <a:tcPr marL="9525" marR="9525" marT="9525" marB="0"/>
                </a:tc>
                <a:extLst>
                  <a:ext uri="{0D108BD9-81ED-4DB2-BD59-A6C34878D82A}">
                    <a16:rowId xmlns:a16="http://schemas.microsoft.com/office/drawing/2014/main" val="4264876501"/>
                  </a:ext>
                </a:extLst>
              </a:tr>
            </a:tbl>
          </a:graphicData>
        </a:graphic>
      </p:graphicFrame>
      <p:sp>
        <p:nvSpPr>
          <p:cNvPr id="11" name="Rectangle 10">
            <a:extLst>
              <a:ext uri="{FF2B5EF4-FFF2-40B4-BE49-F238E27FC236}">
                <a16:creationId xmlns:a16="http://schemas.microsoft.com/office/drawing/2014/main" id="{37ADDB9E-51CF-C945-9CDE-75BBD120613F}"/>
              </a:ext>
            </a:extLst>
          </p:cNvPr>
          <p:cNvSpPr/>
          <p:nvPr/>
        </p:nvSpPr>
        <p:spPr>
          <a:xfrm>
            <a:off x="325378" y="6091862"/>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EF610973-D5F7-9C44-9F2C-365136E0F10C}"/>
              </a:ext>
            </a:extLst>
          </p:cNvPr>
          <p:cNvPicPr>
            <a:picLocks noChangeAspect="1"/>
          </p:cNvPicPr>
          <p:nvPr/>
        </p:nvPicPr>
        <p:blipFill>
          <a:blip r:embed="rId5"/>
          <a:stretch>
            <a:fillRect/>
          </a:stretch>
        </p:blipFill>
        <p:spPr>
          <a:xfrm>
            <a:off x="443621" y="6151634"/>
            <a:ext cx="1931276" cy="358117"/>
          </a:xfrm>
          <a:prstGeom prst="rect">
            <a:avLst/>
          </a:prstGeom>
        </p:spPr>
      </p:pic>
    </p:spTree>
    <p:extLst>
      <p:ext uri="{BB962C8B-B14F-4D97-AF65-F5344CB8AC3E}">
        <p14:creationId xmlns:p14="http://schemas.microsoft.com/office/powerpoint/2010/main" val="748854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couch in a living room&#10;&#10;Description automatically generated with low confidence">
            <a:extLst>
              <a:ext uri="{FF2B5EF4-FFF2-40B4-BE49-F238E27FC236}">
                <a16:creationId xmlns:a16="http://schemas.microsoft.com/office/drawing/2014/main" id="{53CEEF45-5596-0242-8709-22779E2E3ACE}"/>
              </a:ext>
            </a:extLst>
          </p:cNvPr>
          <p:cNvPicPr>
            <a:picLocks noChangeAspect="1"/>
          </p:cNvPicPr>
          <p:nvPr/>
        </p:nvPicPr>
        <p:blipFill>
          <a:blip r:embed="rId3"/>
          <a:stretch>
            <a:fillRect/>
          </a:stretch>
        </p:blipFill>
        <p:spPr>
          <a:xfrm>
            <a:off x="3136365" y="0"/>
            <a:ext cx="9328897" cy="6858000"/>
          </a:xfrm>
          <a:prstGeom prst="rect">
            <a:avLst/>
          </a:prstGeom>
        </p:spPr>
      </p:pic>
      <p:pic>
        <p:nvPicPr>
          <p:cNvPr id="17" name="Picture 16" descr="Shape, circle&#10;&#10;Description automatically generated">
            <a:extLst>
              <a:ext uri="{FF2B5EF4-FFF2-40B4-BE49-F238E27FC236}">
                <a16:creationId xmlns:a16="http://schemas.microsoft.com/office/drawing/2014/main" id="{FED79AB6-43D7-494B-8F2C-DEB148BCD663}"/>
              </a:ext>
            </a:extLst>
          </p:cNvPr>
          <p:cNvPicPr>
            <a:picLocks noChangeAspect="1"/>
          </p:cNvPicPr>
          <p:nvPr/>
        </p:nvPicPr>
        <p:blipFill>
          <a:blip r:embed="rId4"/>
          <a:stretch>
            <a:fillRect/>
          </a:stretch>
        </p:blipFill>
        <p:spPr>
          <a:xfrm>
            <a:off x="-418454" y="0"/>
            <a:ext cx="12284765"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87435" y="282663"/>
            <a:ext cx="3145856"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Ogden</a:t>
            </a:r>
          </a:p>
        </p:txBody>
      </p:sp>
      <p:sp>
        <p:nvSpPr>
          <p:cNvPr id="6" name="TextBox 5">
            <a:extLst>
              <a:ext uri="{FF2B5EF4-FFF2-40B4-BE49-F238E27FC236}">
                <a16:creationId xmlns:a16="http://schemas.microsoft.com/office/drawing/2014/main" id="{69340824-8A30-E14B-AE0D-92BEDE928E7F}"/>
              </a:ext>
            </a:extLst>
          </p:cNvPr>
          <p:cNvSpPr txBox="1"/>
          <p:nvPr/>
        </p:nvSpPr>
        <p:spPr>
          <a:xfrm>
            <a:off x="287435" y="1041319"/>
            <a:ext cx="2611480" cy="3939540"/>
          </a:xfrm>
          <a:prstGeom prst="rect">
            <a:avLst/>
          </a:prstGeom>
          <a:noFill/>
        </p:spPr>
        <p:txBody>
          <a:bodyPr wrap="square" rtlCol="0">
            <a:spAutoFit/>
          </a:bodyPr>
          <a:lstStyle/>
          <a:p>
            <a:r>
              <a:rPr lang="en-US" sz="1400" dirty="0">
                <a:latin typeface="Open Sans" panose="020B0606030504020204" pitchFamily="34" charset="0"/>
              </a:rPr>
              <a:t>Modular seating and ultra-wide seats are just the beginning for this reclining sectional.  Ogden can be used as a traditional sectional or configured with a Chaise end for a super comfortable setting.</a:t>
            </a:r>
          </a:p>
          <a:p>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Power Footrest</a:t>
            </a:r>
          </a:p>
          <a:p>
            <a:pPr marL="171450" indent="-171450">
              <a:buFont typeface="Arial" panose="020B0604020202020204" pitchFamily="34" charset="0"/>
              <a:buChar char="•"/>
            </a:pPr>
            <a:r>
              <a:rPr lang="en-US" sz="1400" dirty="0">
                <a:latin typeface="Open Sans Light" panose="020B0306030504020204" pitchFamily="34" charset="0"/>
              </a:rPr>
              <a:t>Modular Configuration to easily fit any space</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USB charging port</a:t>
            </a:r>
          </a:p>
          <a:p>
            <a:pPr marL="171450" indent="-171450">
              <a:buFont typeface="Arial" panose="020B0604020202020204" pitchFamily="34" charset="0"/>
              <a:buChar char="•"/>
            </a:pPr>
            <a:r>
              <a:rPr lang="en-US" sz="1400" dirty="0">
                <a:latin typeface="Open Sans Light" panose="020B0306030504020204" pitchFamily="34" charset="0"/>
              </a:rPr>
              <a:t>Granite Leatherette</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sp>
        <p:nvSpPr>
          <p:cNvPr id="11" name="Rectangle 10">
            <a:extLst>
              <a:ext uri="{FF2B5EF4-FFF2-40B4-BE49-F238E27FC236}">
                <a16:creationId xmlns:a16="http://schemas.microsoft.com/office/drawing/2014/main" id="{37ADDB9E-51CF-C945-9CDE-75BBD120613F}"/>
              </a:ext>
            </a:extLst>
          </p:cNvPr>
          <p:cNvSpPr/>
          <p:nvPr/>
        </p:nvSpPr>
        <p:spPr>
          <a:xfrm>
            <a:off x="207446" y="6091862"/>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EF610973-D5F7-9C44-9F2C-365136E0F10C}"/>
              </a:ext>
            </a:extLst>
          </p:cNvPr>
          <p:cNvPicPr>
            <a:picLocks noChangeAspect="1"/>
          </p:cNvPicPr>
          <p:nvPr/>
        </p:nvPicPr>
        <p:blipFill>
          <a:blip r:embed="rId5"/>
          <a:stretch>
            <a:fillRect/>
          </a:stretch>
        </p:blipFill>
        <p:spPr>
          <a:xfrm>
            <a:off x="325689" y="6151634"/>
            <a:ext cx="1931276" cy="358117"/>
          </a:xfrm>
          <a:prstGeom prst="rect">
            <a:avLst/>
          </a:prstGeom>
        </p:spPr>
      </p:pic>
      <p:graphicFrame>
        <p:nvGraphicFramePr>
          <p:cNvPr id="2" name="Table 1">
            <a:extLst>
              <a:ext uri="{FF2B5EF4-FFF2-40B4-BE49-F238E27FC236}">
                <a16:creationId xmlns:a16="http://schemas.microsoft.com/office/drawing/2014/main" id="{5B8D71E6-1180-FD42-9102-2E81256F713D}"/>
              </a:ext>
            </a:extLst>
          </p:cNvPr>
          <p:cNvGraphicFramePr>
            <a:graphicFrameLocks noGrp="1"/>
          </p:cNvGraphicFramePr>
          <p:nvPr>
            <p:extLst>
              <p:ext uri="{D42A27DB-BD31-4B8C-83A1-F6EECF244321}">
                <p14:modId xmlns:p14="http://schemas.microsoft.com/office/powerpoint/2010/main" val="2304914752"/>
              </p:ext>
            </p:extLst>
          </p:nvPr>
        </p:nvGraphicFramePr>
        <p:xfrm>
          <a:off x="5723928" y="5110431"/>
          <a:ext cx="4885508" cy="1649730"/>
        </p:xfrm>
        <a:graphic>
          <a:graphicData uri="http://schemas.openxmlformats.org/drawingml/2006/table">
            <a:tbl>
              <a:tblPr bandRow="1">
                <a:tableStyleId>{5C22544A-7EE6-4342-B048-85BDC9FD1C3A}</a:tableStyleId>
              </a:tblPr>
              <a:tblGrid>
                <a:gridCol w="840451">
                  <a:extLst>
                    <a:ext uri="{9D8B030D-6E8A-4147-A177-3AD203B41FA5}">
                      <a16:colId xmlns:a16="http://schemas.microsoft.com/office/drawing/2014/main" val="2950328896"/>
                    </a:ext>
                  </a:extLst>
                </a:gridCol>
                <a:gridCol w="2693052">
                  <a:extLst>
                    <a:ext uri="{9D8B030D-6E8A-4147-A177-3AD203B41FA5}">
                      <a16:colId xmlns:a16="http://schemas.microsoft.com/office/drawing/2014/main" val="1144432598"/>
                    </a:ext>
                  </a:extLst>
                </a:gridCol>
                <a:gridCol w="594360">
                  <a:extLst>
                    <a:ext uri="{9D8B030D-6E8A-4147-A177-3AD203B41FA5}">
                      <a16:colId xmlns:a16="http://schemas.microsoft.com/office/drawing/2014/main" val="489928119"/>
                    </a:ext>
                  </a:extLst>
                </a:gridCol>
                <a:gridCol w="757645">
                  <a:extLst>
                    <a:ext uri="{9D8B030D-6E8A-4147-A177-3AD203B41FA5}">
                      <a16:colId xmlns:a16="http://schemas.microsoft.com/office/drawing/2014/main" val="2842830619"/>
                    </a:ext>
                  </a:extLst>
                </a:gridCol>
              </a:tblGrid>
              <a:tr h="113975">
                <a:tc>
                  <a:txBody>
                    <a:bodyPr/>
                    <a:lstStyle/>
                    <a:p>
                      <a:pPr algn="ctr" fontAlgn="b"/>
                      <a:r>
                        <a:rPr lang="en-US" sz="9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9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9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9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2064044737"/>
                  </a:ext>
                </a:extLst>
              </a:tr>
              <a:tr h="203200">
                <a:tc>
                  <a:txBody>
                    <a:bodyPr/>
                    <a:lstStyle/>
                    <a:p>
                      <a:pPr algn="ctr" fontAlgn="b"/>
                      <a:r>
                        <a:rPr lang="en-US" sz="900" b="0" i="0" u="none" strike="noStrike" dirty="0">
                          <a:effectLst/>
                          <a:latin typeface="Open Sans Light" panose="020B0306030504020204" pitchFamily="34" charset="0"/>
                        </a:rPr>
                        <a:t>OG5150LRG</a:t>
                      </a:r>
                    </a:p>
                  </a:txBody>
                  <a:tcPr marL="9525" marR="9525" marT="9525" marB="0"/>
                </a:tc>
                <a:tc>
                  <a:txBody>
                    <a:bodyPr/>
                    <a:lstStyle/>
                    <a:p>
                      <a:pPr algn="l" fontAlgn="b"/>
                      <a:r>
                        <a:rPr lang="en-US" sz="900" b="0" i="0" u="none" strike="noStrike" dirty="0">
                          <a:effectLst/>
                          <a:latin typeface="Open Sans Light" panose="020B0306030504020204" pitchFamily="34" charset="0"/>
                        </a:rPr>
                        <a:t>Ogden LAF Recliner, Power, 41"x40.5"x39"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30.26</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$340.00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527607815"/>
                  </a:ext>
                </a:extLst>
              </a:tr>
              <a:tr h="203200">
                <a:tc>
                  <a:txBody>
                    <a:bodyPr/>
                    <a:lstStyle/>
                    <a:p>
                      <a:pPr algn="ctr" fontAlgn="b"/>
                      <a:r>
                        <a:rPr lang="en-US" sz="900" b="0" i="0" u="none" strike="noStrike" dirty="0">
                          <a:effectLst/>
                          <a:latin typeface="Open Sans Light" panose="020B0306030504020204" pitchFamily="34" charset="0"/>
                        </a:rPr>
                        <a:t>OG5150CHG</a:t>
                      </a:r>
                    </a:p>
                  </a:txBody>
                  <a:tcPr marL="9525" marR="9525" marT="9525" marB="0"/>
                </a:tc>
                <a:tc>
                  <a:txBody>
                    <a:bodyPr/>
                    <a:lstStyle/>
                    <a:p>
                      <a:pPr algn="l" fontAlgn="b"/>
                      <a:r>
                        <a:rPr lang="en-US" sz="900" b="0" i="0" u="none" strike="noStrike" dirty="0">
                          <a:effectLst/>
                          <a:latin typeface="Open Sans Light" panose="020B0306030504020204" pitchFamily="34" charset="0"/>
                        </a:rPr>
                        <a:t>Ogden RAF Chaise, 41.5"x65"x41"</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46.67</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$350.00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591137390"/>
                  </a:ext>
                </a:extLst>
              </a:tr>
              <a:tr h="203200">
                <a:tc>
                  <a:txBody>
                    <a:bodyPr/>
                    <a:lstStyle/>
                    <a:p>
                      <a:pPr algn="ctr" fontAlgn="b"/>
                      <a:r>
                        <a:rPr lang="en-US" sz="900" b="0" i="0" u="none" strike="noStrike" dirty="0">
                          <a:effectLst/>
                          <a:latin typeface="Open Sans Light" panose="020B0306030504020204" pitchFamily="34" charset="0"/>
                        </a:rPr>
                        <a:t>OG5150ARG</a:t>
                      </a:r>
                    </a:p>
                  </a:txBody>
                  <a:tcPr marL="9525" marR="9525" marT="9525" marB="0"/>
                </a:tc>
                <a:tc>
                  <a:txBody>
                    <a:bodyPr/>
                    <a:lstStyle/>
                    <a:p>
                      <a:pPr algn="l" fontAlgn="b"/>
                      <a:r>
                        <a:rPr lang="en-US" sz="900" b="0" i="0" u="none" strike="noStrike" dirty="0">
                          <a:effectLst/>
                          <a:latin typeface="Open Sans Light" panose="020B0306030504020204" pitchFamily="34" charset="0"/>
                        </a:rPr>
                        <a:t>Ogden Armless Recliner, Power, 32"x40.5"x39"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23.78</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$290.00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88325593"/>
                  </a:ext>
                </a:extLst>
              </a:tr>
              <a:tr h="203200">
                <a:tc>
                  <a:txBody>
                    <a:bodyPr/>
                    <a:lstStyle/>
                    <a:p>
                      <a:pPr algn="ctr" fontAlgn="b"/>
                      <a:r>
                        <a:rPr lang="en-US" sz="900" b="0" i="0" u="none" strike="noStrike" dirty="0">
                          <a:effectLst/>
                          <a:latin typeface="Open Sans Light" panose="020B0306030504020204" pitchFamily="34" charset="0"/>
                        </a:rPr>
                        <a:t>OG5150ACG</a:t>
                      </a:r>
                    </a:p>
                  </a:txBody>
                  <a:tcPr marL="9525" marR="9525" marT="9525" marB="0"/>
                </a:tc>
                <a:tc>
                  <a:txBody>
                    <a:bodyPr/>
                    <a:lstStyle/>
                    <a:p>
                      <a:pPr algn="l" fontAlgn="b"/>
                      <a:r>
                        <a:rPr lang="en-US" sz="900" b="0" i="0" u="none" strike="noStrike" dirty="0">
                          <a:effectLst/>
                          <a:latin typeface="Open Sans Light" panose="020B0306030504020204" pitchFamily="34" charset="0"/>
                        </a:rPr>
                        <a:t>Ogden Armless Chair, 32"x40.5"x39"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23.78</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$170.00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989986351"/>
                  </a:ext>
                </a:extLst>
              </a:tr>
              <a:tr h="203200">
                <a:tc>
                  <a:txBody>
                    <a:bodyPr/>
                    <a:lstStyle/>
                    <a:p>
                      <a:pPr algn="ctr" fontAlgn="b"/>
                      <a:r>
                        <a:rPr lang="en-US" sz="900" b="0" i="0" u="none" strike="noStrike" dirty="0">
                          <a:effectLst/>
                          <a:latin typeface="Open Sans Light" panose="020B0306030504020204" pitchFamily="34" charset="0"/>
                        </a:rPr>
                        <a:t>OG5150WG</a:t>
                      </a:r>
                    </a:p>
                  </a:txBody>
                  <a:tcPr marL="9525" marR="9525" marT="9525" marB="0"/>
                </a:tc>
                <a:tc>
                  <a:txBody>
                    <a:bodyPr/>
                    <a:lstStyle/>
                    <a:p>
                      <a:pPr algn="l" fontAlgn="b"/>
                      <a:r>
                        <a:rPr lang="en-US" sz="900" b="0" i="0" u="none" strike="noStrike" dirty="0">
                          <a:effectLst/>
                          <a:latin typeface="Open Sans Light" panose="020B0306030504020204" pitchFamily="34" charset="0"/>
                        </a:rPr>
                        <a:t>Ogden Corner Wedge, 44"x44"x39"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35.16</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$269.00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84090904"/>
                  </a:ext>
                </a:extLst>
              </a:tr>
              <a:tr h="203200">
                <a:tc>
                  <a:txBody>
                    <a:bodyPr/>
                    <a:lstStyle/>
                    <a:p>
                      <a:pPr algn="ctr" fontAlgn="b"/>
                      <a:r>
                        <a:rPr lang="en-US" sz="900" b="0" i="0" u="none" strike="noStrike" dirty="0">
                          <a:effectLst/>
                          <a:latin typeface="Open Sans Light" panose="020B0306030504020204" pitchFamily="34" charset="0"/>
                        </a:rPr>
                        <a:t>OG5150CG</a:t>
                      </a:r>
                    </a:p>
                  </a:txBody>
                  <a:tcPr marL="9525" marR="9525" marT="9525" marB="0"/>
                </a:tc>
                <a:tc>
                  <a:txBody>
                    <a:bodyPr/>
                    <a:lstStyle/>
                    <a:p>
                      <a:pPr algn="l" fontAlgn="b"/>
                      <a:r>
                        <a:rPr lang="en-US" sz="900" b="0" i="0" u="none" strike="noStrike" dirty="0">
                          <a:effectLst/>
                          <a:latin typeface="Open Sans Light" panose="020B0306030504020204" pitchFamily="34" charset="0"/>
                        </a:rPr>
                        <a:t>Ogden Straight Console, Electric, 13"x40.5"x39"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10.09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$110.00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124911535"/>
                  </a:ext>
                </a:extLst>
              </a:tr>
              <a:tr h="215900">
                <a:tc>
                  <a:txBody>
                    <a:bodyPr/>
                    <a:lstStyle/>
                    <a:p>
                      <a:pPr algn="ctr" fontAlgn="b"/>
                      <a:r>
                        <a:rPr lang="en-US" sz="900" b="1" i="0" u="none" strike="noStrike" dirty="0">
                          <a:effectLst/>
                          <a:latin typeface="Open Sans ExtraBold" panose="020B0606030504020204" pitchFamily="34" charset="0"/>
                        </a:rPr>
                        <a:t> 6 Piece</a:t>
                      </a:r>
                    </a:p>
                  </a:txBody>
                  <a:tcPr marL="9525" marR="9525" marT="9525" marB="0"/>
                </a:tc>
                <a:tc>
                  <a:txBody>
                    <a:bodyPr/>
                    <a:lstStyle/>
                    <a:p>
                      <a:pPr algn="l" fontAlgn="b"/>
                      <a:r>
                        <a:rPr lang="en-US" sz="900" b="1" i="0" u="none" strike="noStrike" dirty="0">
                          <a:effectLst/>
                          <a:latin typeface="Open Sans ExtraBold" panose="020B0606030504020204" pitchFamily="34" charset="0"/>
                        </a:rPr>
                        <a:t>Ogden Sectional w/2 Power Recliners &amp; Chaise</a:t>
                      </a:r>
                    </a:p>
                  </a:txBody>
                  <a:tcPr marL="9525" marR="9525" marT="9525" marB="0"/>
                </a:tc>
                <a:tc>
                  <a:txBody>
                    <a:bodyPr/>
                    <a:lstStyle/>
                    <a:p>
                      <a:pPr algn="ctr" fontAlgn="b"/>
                      <a:r>
                        <a:rPr lang="en-US" sz="900" b="1" i="0" u="none" strike="noStrike" dirty="0">
                          <a:effectLst/>
                          <a:latin typeface="Open Sans ExtraBold" panose="020B0606030504020204" pitchFamily="34" charset="0"/>
                        </a:rPr>
                        <a:t>169.74</a:t>
                      </a:r>
                    </a:p>
                  </a:txBody>
                  <a:tcPr marL="9525" marR="9525" marT="9525" marB="0"/>
                </a:tc>
                <a:tc>
                  <a:txBody>
                    <a:bodyPr/>
                    <a:lstStyle/>
                    <a:p>
                      <a:pPr algn="ctr" fontAlgn="b"/>
                      <a:r>
                        <a:rPr lang="en-US" sz="900" b="1" i="0" u="none" strike="noStrike" dirty="0">
                          <a:effectLst/>
                          <a:latin typeface="Open Sans ExtraBold" panose="020B0606030504020204" pitchFamily="34" charset="0"/>
                        </a:rPr>
                        <a:t>$1529.00</a:t>
                      </a:r>
                    </a:p>
                  </a:txBody>
                  <a:tcPr marL="9525" marR="9525" marT="9525" marB="0"/>
                </a:tc>
                <a:extLst>
                  <a:ext uri="{0D108BD9-81ED-4DB2-BD59-A6C34878D82A}">
                    <a16:rowId xmlns:a16="http://schemas.microsoft.com/office/drawing/2014/main" val="4264876501"/>
                  </a:ext>
                </a:extLst>
              </a:tr>
            </a:tbl>
          </a:graphicData>
        </a:graphic>
      </p:graphicFrame>
    </p:spTree>
    <p:extLst>
      <p:ext uri="{BB962C8B-B14F-4D97-AF65-F5344CB8AC3E}">
        <p14:creationId xmlns:p14="http://schemas.microsoft.com/office/powerpoint/2010/main" val="424453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leather couch in a room&#10;&#10;Description automatically generated with low confidence">
            <a:extLst>
              <a:ext uri="{FF2B5EF4-FFF2-40B4-BE49-F238E27FC236}">
                <a16:creationId xmlns:a16="http://schemas.microsoft.com/office/drawing/2014/main" id="{62C44872-7E22-23A0-74C6-50E50A4CBFC9}"/>
              </a:ext>
            </a:extLst>
          </p:cNvPr>
          <p:cNvPicPr>
            <a:picLocks noChangeAspect="1"/>
          </p:cNvPicPr>
          <p:nvPr/>
        </p:nvPicPr>
        <p:blipFill>
          <a:blip r:embed="rId3"/>
          <a:stretch>
            <a:fillRect/>
          </a:stretch>
        </p:blipFill>
        <p:spPr>
          <a:xfrm>
            <a:off x="3410414" y="0"/>
            <a:ext cx="8808244" cy="6858000"/>
          </a:xfrm>
          <a:prstGeom prst="rect">
            <a:avLst/>
          </a:prstGeom>
        </p:spPr>
      </p:pic>
      <p:pic>
        <p:nvPicPr>
          <p:cNvPr id="17" name="Picture 16" descr="Shape, circle&#10;&#10;Description automatically generated">
            <a:extLst>
              <a:ext uri="{FF2B5EF4-FFF2-40B4-BE49-F238E27FC236}">
                <a16:creationId xmlns:a16="http://schemas.microsoft.com/office/drawing/2014/main" id="{FED79AB6-43D7-494B-8F2C-DEB148BCD663}"/>
              </a:ext>
            </a:extLst>
          </p:cNvPr>
          <p:cNvPicPr>
            <a:picLocks noChangeAspect="1"/>
          </p:cNvPicPr>
          <p:nvPr/>
        </p:nvPicPr>
        <p:blipFill rotWithShape="1">
          <a:blip r:embed="rId4"/>
          <a:srcRect b="14522"/>
          <a:stretch/>
        </p:blipFill>
        <p:spPr>
          <a:xfrm>
            <a:off x="-81453" y="1"/>
            <a:ext cx="12284765"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87435" y="282663"/>
            <a:ext cx="3145856"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Ogden</a:t>
            </a:r>
          </a:p>
        </p:txBody>
      </p:sp>
      <p:sp>
        <p:nvSpPr>
          <p:cNvPr id="6" name="TextBox 5">
            <a:extLst>
              <a:ext uri="{FF2B5EF4-FFF2-40B4-BE49-F238E27FC236}">
                <a16:creationId xmlns:a16="http://schemas.microsoft.com/office/drawing/2014/main" id="{69340824-8A30-E14B-AE0D-92BEDE928E7F}"/>
              </a:ext>
            </a:extLst>
          </p:cNvPr>
          <p:cNvSpPr txBox="1"/>
          <p:nvPr/>
        </p:nvSpPr>
        <p:spPr>
          <a:xfrm>
            <a:off x="287435" y="1041319"/>
            <a:ext cx="2611480" cy="3939540"/>
          </a:xfrm>
          <a:prstGeom prst="rect">
            <a:avLst/>
          </a:prstGeom>
          <a:noFill/>
        </p:spPr>
        <p:txBody>
          <a:bodyPr wrap="square" rtlCol="0">
            <a:spAutoFit/>
          </a:bodyPr>
          <a:lstStyle/>
          <a:p>
            <a:r>
              <a:rPr lang="en-US" sz="1400" dirty="0">
                <a:latin typeface="Open Sans" panose="020B0606030504020204" pitchFamily="34" charset="0"/>
              </a:rPr>
              <a:t>Modular seating and ultra-wide seats are just the beginning for this reclining sectional.  Ogden can be used as a traditional sectional or configured with a Chaise end for a super comfortable setting.</a:t>
            </a:r>
          </a:p>
          <a:p>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Power Footrest</a:t>
            </a:r>
          </a:p>
          <a:p>
            <a:pPr marL="171450" indent="-171450">
              <a:buFont typeface="Arial" panose="020B0604020202020204" pitchFamily="34" charset="0"/>
              <a:buChar char="•"/>
            </a:pPr>
            <a:r>
              <a:rPr lang="en-US" sz="1400" dirty="0">
                <a:latin typeface="Open Sans Light" panose="020B0306030504020204" pitchFamily="34" charset="0"/>
              </a:rPr>
              <a:t>Modular Configuration to easily fit any space</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USB charging port</a:t>
            </a:r>
          </a:p>
          <a:p>
            <a:pPr marL="171450" indent="-171450">
              <a:buFont typeface="Arial" panose="020B0604020202020204" pitchFamily="34" charset="0"/>
              <a:buChar char="•"/>
            </a:pPr>
            <a:r>
              <a:rPr lang="en-US" sz="1400" dirty="0">
                <a:latin typeface="Open Sans Light" panose="020B0306030504020204" pitchFamily="34" charset="0"/>
              </a:rPr>
              <a:t>Granite Leatherette</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sp>
        <p:nvSpPr>
          <p:cNvPr id="11" name="Rectangle 10">
            <a:extLst>
              <a:ext uri="{FF2B5EF4-FFF2-40B4-BE49-F238E27FC236}">
                <a16:creationId xmlns:a16="http://schemas.microsoft.com/office/drawing/2014/main" id="{37ADDB9E-51CF-C945-9CDE-75BBD120613F}"/>
              </a:ext>
            </a:extLst>
          </p:cNvPr>
          <p:cNvSpPr/>
          <p:nvPr/>
        </p:nvSpPr>
        <p:spPr>
          <a:xfrm>
            <a:off x="560895" y="6091862"/>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EF610973-D5F7-9C44-9F2C-365136E0F10C}"/>
              </a:ext>
            </a:extLst>
          </p:cNvPr>
          <p:cNvPicPr>
            <a:picLocks noChangeAspect="1"/>
          </p:cNvPicPr>
          <p:nvPr/>
        </p:nvPicPr>
        <p:blipFill>
          <a:blip r:embed="rId5"/>
          <a:stretch>
            <a:fillRect/>
          </a:stretch>
        </p:blipFill>
        <p:spPr>
          <a:xfrm>
            <a:off x="679138" y="6151634"/>
            <a:ext cx="1931276" cy="358117"/>
          </a:xfrm>
          <a:prstGeom prst="rect">
            <a:avLst/>
          </a:prstGeom>
        </p:spPr>
      </p:pic>
      <p:graphicFrame>
        <p:nvGraphicFramePr>
          <p:cNvPr id="2" name="Table 1">
            <a:extLst>
              <a:ext uri="{FF2B5EF4-FFF2-40B4-BE49-F238E27FC236}">
                <a16:creationId xmlns:a16="http://schemas.microsoft.com/office/drawing/2014/main" id="{4457806E-0EF6-C704-E46A-4C06854E88D5}"/>
              </a:ext>
            </a:extLst>
          </p:cNvPr>
          <p:cNvGraphicFramePr>
            <a:graphicFrameLocks noGrp="1"/>
          </p:cNvGraphicFramePr>
          <p:nvPr>
            <p:extLst>
              <p:ext uri="{D42A27DB-BD31-4B8C-83A1-F6EECF244321}">
                <p14:modId xmlns:p14="http://schemas.microsoft.com/office/powerpoint/2010/main" val="2497762807"/>
              </p:ext>
            </p:extLst>
          </p:nvPr>
        </p:nvGraphicFramePr>
        <p:xfrm>
          <a:off x="5606032" y="1041319"/>
          <a:ext cx="5053151" cy="1540510"/>
        </p:xfrm>
        <a:graphic>
          <a:graphicData uri="http://schemas.openxmlformats.org/drawingml/2006/table">
            <a:tbl>
              <a:tblPr bandRow="1">
                <a:tableStyleId>{5C22544A-7EE6-4342-B048-85BDC9FD1C3A}</a:tableStyleId>
              </a:tblPr>
              <a:tblGrid>
                <a:gridCol w="999079">
                  <a:extLst>
                    <a:ext uri="{9D8B030D-6E8A-4147-A177-3AD203B41FA5}">
                      <a16:colId xmlns:a16="http://schemas.microsoft.com/office/drawing/2014/main" val="2950328896"/>
                    </a:ext>
                  </a:extLst>
                </a:gridCol>
                <a:gridCol w="2727673">
                  <a:extLst>
                    <a:ext uri="{9D8B030D-6E8A-4147-A177-3AD203B41FA5}">
                      <a16:colId xmlns:a16="http://schemas.microsoft.com/office/drawing/2014/main" val="1144432598"/>
                    </a:ext>
                  </a:extLst>
                </a:gridCol>
                <a:gridCol w="680315">
                  <a:extLst>
                    <a:ext uri="{9D8B030D-6E8A-4147-A177-3AD203B41FA5}">
                      <a16:colId xmlns:a16="http://schemas.microsoft.com/office/drawing/2014/main" val="489928119"/>
                    </a:ext>
                  </a:extLst>
                </a:gridCol>
                <a:gridCol w="646084">
                  <a:extLst>
                    <a:ext uri="{9D8B030D-6E8A-4147-A177-3AD203B41FA5}">
                      <a16:colId xmlns:a16="http://schemas.microsoft.com/office/drawing/2014/main" val="2842830619"/>
                    </a:ext>
                  </a:extLst>
                </a:gridCol>
              </a:tblGrid>
              <a:tr h="133303">
                <a:tc>
                  <a:txBody>
                    <a:bodyPr/>
                    <a:lstStyle/>
                    <a:p>
                      <a:pPr algn="ctr" fontAlgn="b"/>
                      <a:r>
                        <a:rPr lang="en-US" sz="10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2064044737"/>
                  </a:ext>
                </a:extLst>
              </a:tr>
              <a:tr h="203200">
                <a:tc>
                  <a:txBody>
                    <a:bodyPr/>
                    <a:lstStyle/>
                    <a:p>
                      <a:pPr algn="ctr" fontAlgn="b"/>
                      <a:r>
                        <a:rPr lang="en-US" sz="900" b="0" i="0" u="none" strike="noStrike" dirty="0">
                          <a:effectLst/>
                          <a:latin typeface="Open Sans Light" panose="020B0306030504020204" pitchFamily="34" charset="0"/>
                        </a:rPr>
                        <a:t>OG5150LRG</a:t>
                      </a:r>
                    </a:p>
                  </a:txBody>
                  <a:tcPr marL="9525" marR="9525" marT="9525" marB="0"/>
                </a:tc>
                <a:tc>
                  <a:txBody>
                    <a:bodyPr/>
                    <a:lstStyle/>
                    <a:p>
                      <a:pPr algn="l" fontAlgn="b"/>
                      <a:r>
                        <a:rPr lang="en-US" sz="900" b="0" i="0" u="none" strike="noStrike" dirty="0">
                          <a:effectLst/>
                          <a:latin typeface="Open Sans Light" panose="020B0306030504020204" pitchFamily="34" charset="0"/>
                        </a:rPr>
                        <a:t>Ogden LAF Recliner, Power, 41"x40.5"x39"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30.26</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$340.00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527607815"/>
                  </a:ext>
                </a:extLst>
              </a:tr>
              <a:tr h="0">
                <a:tc>
                  <a:txBody>
                    <a:bodyPr/>
                    <a:lstStyle/>
                    <a:p>
                      <a:pPr algn="ctr" fontAlgn="b"/>
                      <a:r>
                        <a:rPr lang="en-US" sz="900" b="0" i="0" u="none" strike="noStrike" dirty="0">
                          <a:effectLst/>
                          <a:latin typeface="Open Sans Light" panose="020B0306030504020204" pitchFamily="34" charset="0"/>
                        </a:rPr>
                        <a:t>OG5150RRG</a:t>
                      </a:r>
                    </a:p>
                  </a:txBody>
                  <a:tcPr marL="9525" marR="9525" marT="9525" marB="0"/>
                </a:tc>
                <a:tc>
                  <a:txBody>
                    <a:bodyPr/>
                    <a:lstStyle/>
                    <a:p>
                      <a:pPr algn="l" fontAlgn="b"/>
                      <a:r>
                        <a:rPr lang="en-US" sz="900" b="0" i="0" u="none" strike="noStrike" dirty="0">
                          <a:effectLst/>
                          <a:latin typeface="Open Sans Light" panose="020B0306030504020204" pitchFamily="34" charset="0"/>
                        </a:rPr>
                        <a:t>Ogden RAF Recliner, 41” x 40.5"x 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30.26</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$350.00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591137390"/>
                  </a:ext>
                </a:extLst>
              </a:tr>
              <a:tr h="203200">
                <a:tc>
                  <a:txBody>
                    <a:bodyPr/>
                    <a:lstStyle/>
                    <a:p>
                      <a:pPr algn="ctr" fontAlgn="b"/>
                      <a:r>
                        <a:rPr lang="en-US" sz="900" b="0" i="0" u="none" strike="noStrike" dirty="0">
                          <a:effectLst/>
                          <a:latin typeface="Open Sans Light" panose="020B0306030504020204" pitchFamily="34" charset="0"/>
                        </a:rPr>
                        <a:t>OG5150ARG</a:t>
                      </a:r>
                    </a:p>
                  </a:txBody>
                  <a:tcPr marL="9525" marR="9525" marT="9525" marB="0"/>
                </a:tc>
                <a:tc>
                  <a:txBody>
                    <a:bodyPr/>
                    <a:lstStyle/>
                    <a:p>
                      <a:pPr algn="l" fontAlgn="b"/>
                      <a:r>
                        <a:rPr lang="en-US" sz="900" b="0" i="0" u="none" strike="noStrike" dirty="0">
                          <a:effectLst/>
                          <a:latin typeface="Open Sans Light" panose="020B0306030504020204" pitchFamily="34" charset="0"/>
                        </a:rPr>
                        <a:t>Ogden Armless Recliner, Power, 32"x40.5"x39"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23.78</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$290.00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88325593"/>
                  </a:ext>
                </a:extLst>
              </a:tr>
              <a:tr h="203200">
                <a:tc>
                  <a:txBody>
                    <a:bodyPr/>
                    <a:lstStyle/>
                    <a:p>
                      <a:pPr algn="ctr" fontAlgn="b"/>
                      <a:r>
                        <a:rPr lang="en-US" sz="900" b="0" i="0" u="none" strike="noStrike" dirty="0">
                          <a:effectLst/>
                          <a:latin typeface="Open Sans Light" panose="020B0306030504020204" pitchFamily="34" charset="0"/>
                        </a:rPr>
                        <a:t>OG5150ACG</a:t>
                      </a:r>
                    </a:p>
                  </a:txBody>
                  <a:tcPr marL="9525" marR="9525" marT="9525" marB="0"/>
                </a:tc>
                <a:tc>
                  <a:txBody>
                    <a:bodyPr/>
                    <a:lstStyle/>
                    <a:p>
                      <a:pPr algn="l" fontAlgn="b"/>
                      <a:r>
                        <a:rPr lang="en-US" sz="900" b="0" i="0" u="none" strike="noStrike" dirty="0">
                          <a:effectLst/>
                          <a:latin typeface="Open Sans Light" panose="020B0306030504020204" pitchFamily="34" charset="0"/>
                        </a:rPr>
                        <a:t>Ogden Armless Chair, 32"x40.5"x39"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23.78</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$170.00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989986351"/>
                  </a:ext>
                </a:extLst>
              </a:tr>
              <a:tr h="203200">
                <a:tc>
                  <a:txBody>
                    <a:bodyPr/>
                    <a:lstStyle/>
                    <a:p>
                      <a:pPr algn="ctr" fontAlgn="b"/>
                      <a:r>
                        <a:rPr lang="en-US" sz="900" b="0" i="0" u="none" strike="noStrike" dirty="0">
                          <a:effectLst/>
                          <a:latin typeface="Open Sans Light" panose="020B0306030504020204" pitchFamily="34" charset="0"/>
                        </a:rPr>
                        <a:t>OG5150WG</a:t>
                      </a:r>
                    </a:p>
                  </a:txBody>
                  <a:tcPr marL="9525" marR="9525" marT="9525" marB="0"/>
                </a:tc>
                <a:tc>
                  <a:txBody>
                    <a:bodyPr/>
                    <a:lstStyle/>
                    <a:p>
                      <a:pPr algn="l" fontAlgn="b"/>
                      <a:r>
                        <a:rPr lang="en-US" sz="900" b="0" i="0" u="none" strike="noStrike" dirty="0">
                          <a:effectLst/>
                          <a:latin typeface="Open Sans Light" panose="020B0306030504020204" pitchFamily="34" charset="0"/>
                        </a:rPr>
                        <a:t>Ogden Corner Wedge, 44"x44"x39"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35.16</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$269.00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84090904"/>
                  </a:ext>
                </a:extLst>
              </a:tr>
              <a:tr h="203200">
                <a:tc>
                  <a:txBody>
                    <a:bodyPr/>
                    <a:lstStyle/>
                    <a:p>
                      <a:pPr algn="ctr" fontAlgn="b"/>
                      <a:r>
                        <a:rPr lang="en-US" sz="900" b="0" i="0" u="none" strike="noStrike" dirty="0">
                          <a:effectLst/>
                          <a:latin typeface="Open Sans Light" panose="020B0306030504020204" pitchFamily="34" charset="0"/>
                        </a:rPr>
                        <a:t>OG5150CG</a:t>
                      </a:r>
                    </a:p>
                  </a:txBody>
                  <a:tcPr marL="9525" marR="9525" marT="9525" marB="0"/>
                </a:tc>
                <a:tc>
                  <a:txBody>
                    <a:bodyPr/>
                    <a:lstStyle/>
                    <a:p>
                      <a:pPr algn="l" fontAlgn="b"/>
                      <a:r>
                        <a:rPr lang="en-US" sz="900" b="0" i="0" u="none" strike="noStrike" dirty="0">
                          <a:effectLst/>
                          <a:latin typeface="Open Sans Light" panose="020B0306030504020204" pitchFamily="34" charset="0"/>
                        </a:rPr>
                        <a:t>Ogden Straight Console, Electric, 13"x40.5"x39"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10.09</a:t>
                      </a:r>
                      <a:endParaRPr lang="en-US" sz="9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900" b="0" i="0" u="none" strike="noStrike" dirty="0">
                          <a:effectLst/>
                          <a:latin typeface="Open Sans Light" panose="020B0306030504020204" pitchFamily="34" charset="0"/>
                        </a:rPr>
                        <a:t> $110.00 </a:t>
                      </a:r>
                      <a:endParaRPr lang="en-US" sz="9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124911535"/>
                  </a:ext>
                </a:extLst>
              </a:tr>
              <a:tr h="215900">
                <a:tc>
                  <a:txBody>
                    <a:bodyPr/>
                    <a:lstStyle/>
                    <a:p>
                      <a:pPr algn="ctr" fontAlgn="b"/>
                      <a:r>
                        <a:rPr lang="en-US" sz="900" b="1" i="0" u="none" strike="noStrike" dirty="0">
                          <a:effectLst/>
                          <a:latin typeface="Open Sans ExtraBold" panose="020B0606030504020204" pitchFamily="34" charset="0"/>
                        </a:rPr>
                        <a:t> 6 Piece</a:t>
                      </a:r>
                    </a:p>
                  </a:txBody>
                  <a:tcPr marL="9525" marR="9525" marT="9525" marB="0"/>
                </a:tc>
                <a:tc>
                  <a:txBody>
                    <a:bodyPr/>
                    <a:lstStyle/>
                    <a:p>
                      <a:pPr algn="l" fontAlgn="b"/>
                      <a:r>
                        <a:rPr lang="en-US" sz="900" b="1" i="0" u="none" strike="noStrike" dirty="0">
                          <a:effectLst/>
                          <a:latin typeface="Open Sans ExtraBold" panose="020B0606030504020204" pitchFamily="34" charset="0"/>
                        </a:rPr>
                        <a:t>Ogden Sectional, AC, AR &amp; RAF Recliner</a:t>
                      </a:r>
                    </a:p>
                  </a:txBody>
                  <a:tcPr marL="9525" marR="9525" marT="9525" marB="0"/>
                </a:tc>
                <a:tc>
                  <a:txBody>
                    <a:bodyPr/>
                    <a:lstStyle/>
                    <a:p>
                      <a:pPr algn="ctr" fontAlgn="b"/>
                      <a:r>
                        <a:rPr lang="en-US" sz="900" b="1" i="0" u="none" strike="noStrike" dirty="0">
                          <a:effectLst/>
                          <a:latin typeface="Open Sans ExtraBold" panose="020B0606030504020204" pitchFamily="34" charset="0"/>
                        </a:rPr>
                        <a:t>153.33</a:t>
                      </a:r>
                    </a:p>
                  </a:txBody>
                  <a:tcPr marL="9525" marR="9525" marT="9525" marB="0"/>
                </a:tc>
                <a:tc>
                  <a:txBody>
                    <a:bodyPr/>
                    <a:lstStyle/>
                    <a:p>
                      <a:pPr algn="ctr" fontAlgn="b"/>
                      <a:r>
                        <a:rPr lang="en-US" sz="900" b="1" i="0" u="none" strike="noStrike" dirty="0">
                          <a:effectLst/>
                          <a:latin typeface="Open Sans ExtraBold" panose="020B0606030504020204" pitchFamily="34" charset="0"/>
                        </a:rPr>
                        <a:t>$1,529.00</a:t>
                      </a:r>
                    </a:p>
                  </a:txBody>
                  <a:tcPr marL="9525" marR="9525" marT="9525" marB="0"/>
                </a:tc>
                <a:extLst>
                  <a:ext uri="{0D108BD9-81ED-4DB2-BD59-A6C34878D82A}">
                    <a16:rowId xmlns:a16="http://schemas.microsoft.com/office/drawing/2014/main" val="4264876501"/>
                  </a:ext>
                </a:extLst>
              </a:tr>
            </a:tbl>
          </a:graphicData>
        </a:graphic>
      </p:graphicFrame>
    </p:spTree>
    <p:extLst>
      <p:ext uri="{BB962C8B-B14F-4D97-AF65-F5344CB8AC3E}">
        <p14:creationId xmlns:p14="http://schemas.microsoft.com/office/powerpoint/2010/main" val="1546734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uch in a living room&#10;&#10;Description automatically generated with low confidence">
            <a:extLst>
              <a:ext uri="{FF2B5EF4-FFF2-40B4-BE49-F238E27FC236}">
                <a16:creationId xmlns:a16="http://schemas.microsoft.com/office/drawing/2014/main" id="{98FD7D75-4A96-AA4E-9D44-1046E49D7DE5}"/>
              </a:ext>
            </a:extLst>
          </p:cNvPr>
          <p:cNvPicPr>
            <a:picLocks noChangeAspect="1"/>
          </p:cNvPicPr>
          <p:nvPr/>
        </p:nvPicPr>
        <p:blipFill rotWithShape="1">
          <a:blip r:embed="rId3"/>
          <a:srcRect t="11801"/>
          <a:stretch/>
        </p:blipFill>
        <p:spPr>
          <a:xfrm>
            <a:off x="3330212" y="0"/>
            <a:ext cx="8861788" cy="6873498"/>
          </a:xfrm>
          <a:prstGeom prst="rect">
            <a:avLst/>
          </a:prstGeom>
        </p:spPr>
      </p:pic>
      <p:pic>
        <p:nvPicPr>
          <p:cNvPr id="10" name="Picture 9" descr="Shape, circle&#10;&#10;Description automatically generated">
            <a:extLst>
              <a:ext uri="{FF2B5EF4-FFF2-40B4-BE49-F238E27FC236}">
                <a16:creationId xmlns:a16="http://schemas.microsoft.com/office/drawing/2014/main" id="{7EEDB986-C3E3-8047-AD75-F6E694B944DE}"/>
              </a:ext>
            </a:extLst>
          </p:cNvPr>
          <p:cNvPicPr>
            <a:picLocks noChangeAspect="1"/>
          </p:cNvPicPr>
          <p:nvPr/>
        </p:nvPicPr>
        <p:blipFill rotWithShape="1">
          <a:blip r:embed="rId4"/>
          <a:srcRect l="2000"/>
          <a:stretch/>
        </p:blipFill>
        <p:spPr>
          <a:xfrm>
            <a:off x="0" y="0"/>
            <a:ext cx="12039105" cy="6858000"/>
          </a:xfrm>
          <a:prstGeom prst="rect">
            <a:avLst/>
          </a:prstGeom>
        </p:spPr>
      </p:pic>
      <p:sp>
        <p:nvSpPr>
          <p:cNvPr id="5" name="TextBox 4">
            <a:extLst>
              <a:ext uri="{FF2B5EF4-FFF2-40B4-BE49-F238E27FC236}">
                <a16:creationId xmlns:a16="http://schemas.microsoft.com/office/drawing/2014/main" id="{FE803F10-38D5-4244-870D-218A40B407C0}"/>
              </a:ext>
            </a:extLst>
          </p:cNvPr>
          <p:cNvSpPr txBox="1"/>
          <p:nvPr/>
        </p:nvSpPr>
        <p:spPr>
          <a:xfrm>
            <a:off x="274244" y="242534"/>
            <a:ext cx="3145856" cy="830997"/>
          </a:xfrm>
          <a:prstGeom prst="rect">
            <a:avLst/>
          </a:prstGeom>
          <a:noFill/>
        </p:spPr>
        <p:txBody>
          <a:bodyPr wrap="square" rtlCol="0">
            <a:spAutoFit/>
          </a:bodyPr>
          <a:lstStyle/>
          <a:p>
            <a:r>
              <a:rPr lang="en-US" sz="4800" b="1" dirty="0">
                <a:solidFill>
                  <a:srgbClr val="353B60"/>
                </a:solidFill>
                <a:latin typeface="Open Sans ExtraBold" panose="020B0606030504020204" pitchFamily="34" charset="0"/>
              </a:rPr>
              <a:t>Park City</a:t>
            </a:r>
          </a:p>
        </p:txBody>
      </p:sp>
      <p:sp>
        <p:nvSpPr>
          <p:cNvPr id="6" name="TextBox 5">
            <a:extLst>
              <a:ext uri="{FF2B5EF4-FFF2-40B4-BE49-F238E27FC236}">
                <a16:creationId xmlns:a16="http://schemas.microsoft.com/office/drawing/2014/main" id="{69340824-8A30-E14B-AE0D-92BEDE928E7F}"/>
              </a:ext>
            </a:extLst>
          </p:cNvPr>
          <p:cNvSpPr txBox="1"/>
          <p:nvPr/>
        </p:nvSpPr>
        <p:spPr>
          <a:xfrm>
            <a:off x="274244" y="956957"/>
            <a:ext cx="3064747" cy="3724096"/>
          </a:xfrm>
          <a:prstGeom prst="rect">
            <a:avLst/>
          </a:prstGeom>
          <a:noFill/>
        </p:spPr>
        <p:txBody>
          <a:bodyPr wrap="square" rtlCol="0">
            <a:spAutoFit/>
          </a:bodyPr>
          <a:lstStyle/>
          <a:p>
            <a:r>
              <a:rPr lang="en-US" sz="1400" dirty="0">
                <a:latin typeface="Open Sans" panose="020B0606030504020204" pitchFamily="34" charset="0"/>
              </a:rPr>
              <a:t>Modular seating for a large or smaller group, Provo sports transitional styling in a pumice chenille application. Ultra-wide seating makes for extra comfort and each seat is sold separately to fit your space exactly.</a:t>
            </a:r>
            <a:br>
              <a:rPr lang="en-US" sz="1400" dirty="0">
                <a:latin typeface="Open Sans" panose="020B0606030504020204" pitchFamily="34" charset="0"/>
              </a:rPr>
            </a:br>
            <a:endParaRPr lang="en-US" sz="1400" dirty="0">
              <a:latin typeface="Open Sans" panose="020B0606030504020204" pitchFamily="34" charset="0"/>
            </a:endParaRPr>
          </a:p>
          <a:p>
            <a:pPr marL="171450" indent="-171450">
              <a:buFont typeface="Arial" panose="020B0604020202020204" pitchFamily="34" charset="0"/>
              <a:buChar char="•"/>
            </a:pPr>
            <a:r>
              <a:rPr lang="en-US" sz="1400" dirty="0">
                <a:latin typeface="Open Sans Light" panose="020B0306030504020204" pitchFamily="34" charset="0"/>
              </a:rPr>
              <a:t>Dual-Power (Power Headrest and Power Footrest)</a:t>
            </a:r>
          </a:p>
          <a:p>
            <a:pPr marL="171450" indent="-171450">
              <a:buFont typeface="Arial" panose="020B0604020202020204" pitchFamily="34" charset="0"/>
              <a:buChar char="•"/>
            </a:pPr>
            <a:r>
              <a:rPr lang="en-US" sz="1400" dirty="0">
                <a:latin typeface="Open Sans Light" panose="020B0306030504020204" pitchFamily="34" charset="0"/>
              </a:rPr>
              <a:t>Modular Configuration to easily fit any space</a:t>
            </a:r>
          </a:p>
          <a:p>
            <a:pPr marL="171450" indent="-171450">
              <a:buFont typeface="Arial" panose="020B0604020202020204" pitchFamily="34" charset="0"/>
              <a:buChar char="•"/>
            </a:pPr>
            <a:r>
              <a:rPr lang="en-US" sz="1400" dirty="0">
                <a:latin typeface="Open Sans Light" panose="020B0306030504020204" pitchFamily="34" charset="0"/>
              </a:rPr>
              <a:t>Plush wide seating area</a:t>
            </a:r>
          </a:p>
          <a:p>
            <a:pPr marL="171450" indent="-171450">
              <a:buFont typeface="Arial" panose="020B0604020202020204" pitchFamily="34" charset="0"/>
              <a:buChar char="•"/>
            </a:pPr>
            <a:r>
              <a:rPr lang="en-US" sz="1400" dirty="0">
                <a:latin typeface="Open Sans Light" panose="020B0306030504020204" pitchFamily="34" charset="0"/>
              </a:rPr>
              <a:t>Pumice chenille fabric</a:t>
            </a:r>
          </a:p>
          <a:p>
            <a:pPr marL="171450" indent="-171450">
              <a:buFont typeface="Arial" panose="020B0604020202020204" pitchFamily="34" charset="0"/>
              <a:buChar char="•"/>
            </a:pPr>
            <a:r>
              <a:rPr lang="en-US" sz="1400" dirty="0">
                <a:latin typeface="Open Sans Light" panose="020B0306030504020204" pitchFamily="34" charset="0"/>
              </a:rPr>
              <a:t>Available as Mixable Truckload Purchase only</a:t>
            </a:r>
          </a:p>
          <a:p>
            <a:pPr marL="171450" indent="-171450">
              <a:buFont typeface="Arial" panose="020B0604020202020204" pitchFamily="34" charset="0"/>
              <a:buChar char="•"/>
            </a:pPr>
            <a:endParaRPr lang="en-US" sz="1200" b="1" dirty="0">
              <a:latin typeface="Open Sans ExtraBold" panose="020B0606030504020204" pitchFamily="34" charset="0"/>
            </a:endParaRPr>
          </a:p>
        </p:txBody>
      </p:sp>
      <p:graphicFrame>
        <p:nvGraphicFramePr>
          <p:cNvPr id="2" name="Table 1">
            <a:extLst>
              <a:ext uri="{FF2B5EF4-FFF2-40B4-BE49-F238E27FC236}">
                <a16:creationId xmlns:a16="http://schemas.microsoft.com/office/drawing/2014/main" id="{2AA52DA8-68F5-6D4B-A3F8-1A74BD81FFF4}"/>
              </a:ext>
            </a:extLst>
          </p:cNvPr>
          <p:cNvGraphicFramePr>
            <a:graphicFrameLocks noGrp="1"/>
          </p:cNvGraphicFramePr>
          <p:nvPr>
            <p:extLst>
              <p:ext uri="{D42A27DB-BD31-4B8C-83A1-F6EECF244321}">
                <p14:modId xmlns:p14="http://schemas.microsoft.com/office/powerpoint/2010/main" val="1821634971"/>
              </p:ext>
            </p:extLst>
          </p:nvPr>
        </p:nvGraphicFramePr>
        <p:xfrm>
          <a:off x="5247092" y="4851615"/>
          <a:ext cx="6062868" cy="2063750"/>
        </p:xfrm>
        <a:graphic>
          <a:graphicData uri="http://schemas.openxmlformats.org/drawingml/2006/table">
            <a:tbl>
              <a:tblPr bandRow="1">
                <a:tableStyleId>{5C22544A-7EE6-4342-B048-85BDC9FD1C3A}</a:tableStyleId>
              </a:tblPr>
              <a:tblGrid>
                <a:gridCol w="1043959">
                  <a:extLst>
                    <a:ext uri="{9D8B030D-6E8A-4147-A177-3AD203B41FA5}">
                      <a16:colId xmlns:a16="http://schemas.microsoft.com/office/drawing/2014/main" val="2311261193"/>
                    </a:ext>
                  </a:extLst>
                </a:gridCol>
                <a:gridCol w="3663072">
                  <a:extLst>
                    <a:ext uri="{9D8B030D-6E8A-4147-A177-3AD203B41FA5}">
                      <a16:colId xmlns:a16="http://schemas.microsoft.com/office/drawing/2014/main" val="4287262645"/>
                    </a:ext>
                  </a:extLst>
                </a:gridCol>
                <a:gridCol w="576470">
                  <a:extLst>
                    <a:ext uri="{9D8B030D-6E8A-4147-A177-3AD203B41FA5}">
                      <a16:colId xmlns:a16="http://schemas.microsoft.com/office/drawing/2014/main" val="2699121809"/>
                    </a:ext>
                  </a:extLst>
                </a:gridCol>
                <a:gridCol w="779367">
                  <a:extLst>
                    <a:ext uri="{9D8B030D-6E8A-4147-A177-3AD203B41FA5}">
                      <a16:colId xmlns:a16="http://schemas.microsoft.com/office/drawing/2014/main" val="2744954514"/>
                    </a:ext>
                  </a:extLst>
                </a:gridCol>
              </a:tblGrid>
              <a:tr h="215900">
                <a:tc>
                  <a:txBody>
                    <a:bodyPr/>
                    <a:lstStyle/>
                    <a:p>
                      <a:pPr algn="ctr" fontAlgn="b"/>
                      <a:r>
                        <a:rPr lang="en-US" sz="1000" b="0" i="0" u="none" strike="noStrike" dirty="0">
                          <a:effectLst/>
                          <a:latin typeface="Open Sans Light" panose="020B0306030504020204" pitchFamily="34" charset="0"/>
                        </a:rPr>
                        <a:t>Item</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Description</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Cubes</a:t>
                      </a:r>
                    </a:p>
                  </a:txBody>
                  <a:tcPr marL="9525" marR="9525" marT="9525" marB="0" anchor="b"/>
                </a:tc>
                <a:tc>
                  <a:txBody>
                    <a:bodyPr/>
                    <a:lstStyle/>
                    <a:p>
                      <a:pPr algn="ctr" fontAlgn="b"/>
                      <a:r>
                        <a:rPr lang="en-US" sz="1000" b="0" i="0" u="none" strike="noStrike" dirty="0">
                          <a:effectLst/>
                          <a:latin typeface="Open Sans Light" panose="020B0306030504020204" pitchFamily="34" charset="0"/>
                        </a:rPr>
                        <a:t>WH Price</a:t>
                      </a:r>
                    </a:p>
                  </a:txBody>
                  <a:tcPr marL="9525" marR="9525" marT="9525" marB="0" anchor="b"/>
                </a:tc>
                <a:extLst>
                  <a:ext uri="{0D108BD9-81ED-4DB2-BD59-A6C34878D82A}">
                    <a16:rowId xmlns:a16="http://schemas.microsoft.com/office/drawing/2014/main" val="3856773959"/>
                  </a:ext>
                </a:extLst>
              </a:tr>
              <a:tr h="203200">
                <a:tc>
                  <a:txBody>
                    <a:bodyPr/>
                    <a:lstStyle/>
                    <a:p>
                      <a:pPr algn="ctr" fontAlgn="b"/>
                      <a:r>
                        <a:rPr lang="en-US" sz="1000" b="0" i="0" u="none" strike="noStrike" dirty="0">
                          <a:effectLst/>
                          <a:latin typeface="Open Sans Light" panose="020B0306030504020204" pitchFamily="34" charset="0"/>
                        </a:rPr>
                        <a:t>AR70172LRP</a:t>
                      </a:r>
                    </a:p>
                  </a:txBody>
                  <a:tcPr marL="9525" marR="9525" marT="9525" marB="0"/>
                </a:tc>
                <a:tc>
                  <a:txBody>
                    <a:bodyPr/>
                    <a:lstStyle/>
                    <a:p>
                      <a:pPr algn="l" fontAlgn="b"/>
                      <a:r>
                        <a:rPr lang="en-US" sz="1000" b="0" i="0" u="none" strike="noStrike" dirty="0">
                          <a:effectLst/>
                          <a:latin typeface="Open Sans Light" panose="020B0306030504020204" pitchFamily="34" charset="0"/>
                        </a:rPr>
                        <a:t>Park City LAF Recliner, Power/Power, 42"x41.5"x41"</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34.09</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$350.00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540106492"/>
                  </a:ext>
                </a:extLst>
              </a:tr>
              <a:tr h="203200">
                <a:tc>
                  <a:txBody>
                    <a:bodyPr/>
                    <a:lstStyle/>
                    <a:p>
                      <a:pPr algn="ctr" fontAlgn="b"/>
                      <a:r>
                        <a:rPr lang="en-US" sz="1000" b="0" i="0" u="none" strike="noStrike" dirty="0">
                          <a:effectLst/>
                          <a:latin typeface="Open Sans Light" panose="020B0306030504020204" pitchFamily="34" charset="0"/>
                        </a:rPr>
                        <a:t>AR70172RRP</a:t>
                      </a:r>
                    </a:p>
                  </a:txBody>
                  <a:tcPr marL="9525" marR="9525" marT="9525" marB="0"/>
                </a:tc>
                <a:tc>
                  <a:txBody>
                    <a:bodyPr/>
                    <a:lstStyle/>
                    <a:p>
                      <a:pPr algn="l" fontAlgn="b"/>
                      <a:r>
                        <a:rPr lang="en-US" sz="1000" b="0" i="0" u="none" strike="noStrike" dirty="0">
                          <a:effectLst/>
                          <a:latin typeface="Open Sans Light" panose="020B0306030504020204" pitchFamily="34" charset="0"/>
                        </a:rPr>
                        <a:t>Park City RAF Recliner, Power/Power, 42"x41.5"x41"</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34.09</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$350.00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543575012"/>
                  </a:ext>
                </a:extLst>
              </a:tr>
              <a:tr h="203200">
                <a:tc>
                  <a:txBody>
                    <a:bodyPr/>
                    <a:lstStyle/>
                    <a:p>
                      <a:pPr algn="ctr" fontAlgn="b"/>
                      <a:r>
                        <a:rPr lang="en-US" sz="1000" b="0" i="0" u="none" strike="noStrike" dirty="0">
                          <a:effectLst/>
                          <a:latin typeface="Open Sans Light" panose="020B0306030504020204" pitchFamily="34" charset="0"/>
                        </a:rPr>
                        <a:t>AR70172ARP</a:t>
                      </a:r>
                    </a:p>
                  </a:txBody>
                  <a:tcPr marL="9525" marR="9525" marT="9525" marB="0"/>
                </a:tc>
                <a:tc>
                  <a:txBody>
                    <a:bodyPr/>
                    <a:lstStyle/>
                    <a:p>
                      <a:pPr algn="l" fontAlgn="b"/>
                      <a:r>
                        <a:rPr lang="en-US" sz="1000" b="0" i="0" u="none" strike="noStrike" dirty="0">
                          <a:effectLst/>
                          <a:latin typeface="Open Sans Light" panose="020B0306030504020204" pitchFamily="34" charset="0"/>
                        </a:rPr>
                        <a:t>Park City Armless Recliner, Power/Power, 32"x40.5"x41"</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24.96</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$270.00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798738141"/>
                  </a:ext>
                </a:extLst>
              </a:tr>
              <a:tr h="203200">
                <a:tc>
                  <a:txBody>
                    <a:bodyPr/>
                    <a:lstStyle/>
                    <a:p>
                      <a:pPr algn="ctr" fontAlgn="b"/>
                      <a:r>
                        <a:rPr lang="en-US" sz="1000" b="0" i="0" u="none" strike="noStrike" dirty="0">
                          <a:effectLst/>
                          <a:latin typeface="Open Sans Light" panose="020B0306030504020204" pitchFamily="34" charset="0"/>
                        </a:rPr>
                        <a:t>AR70172ACP</a:t>
                      </a:r>
                    </a:p>
                  </a:txBody>
                  <a:tcPr marL="9525" marR="9525" marT="9525" marB="0"/>
                </a:tc>
                <a:tc>
                  <a:txBody>
                    <a:bodyPr/>
                    <a:lstStyle/>
                    <a:p>
                      <a:pPr algn="l" fontAlgn="b"/>
                      <a:r>
                        <a:rPr lang="en-US" sz="1000" b="0" i="0" u="none" strike="noStrike" dirty="0">
                          <a:effectLst/>
                          <a:latin typeface="Open Sans Light" panose="020B0306030504020204" pitchFamily="34" charset="0"/>
                        </a:rPr>
                        <a:t>Park City Armless Chair, 32"x40.5"x41"</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24.96</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$180.00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92877720"/>
                  </a:ext>
                </a:extLst>
              </a:tr>
              <a:tr h="203200">
                <a:tc>
                  <a:txBody>
                    <a:bodyPr/>
                    <a:lstStyle/>
                    <a:p>
                      <a:pPr algn="ctr" fontAlgn="b"/>
                      <a:r>
                        <a:rPr lang="en-US" sz="1000" b="0" i="0" u="none" strike="noStrike" dirty="0">
                          <a:effectLst/>
                          <a:latin typeface="Open Sans Light" panose="020B0306030504020204" pitchFamily="34" charset="0"/>
                        </a:rPr>
                        <a:t>AR70172WP</a:t>
                      </a:r>
                    </a:p>
                  </a:txBody>
                  <a:tcPr marL="9525" marR="9525" marT="9525" marB="0"/>
                </a:tc>
                <a:tc>
                  <a:txBody>
                    <a:bodyPr/>
                    <a:lstStyle/>
                    <a:p>
                      <a:pPr algn="l" fontAlgn="b"/>
                      <a:r>
                        <a:rPr lang="en-US" sz="1000" b="0" i="0" u="none" strike="noStrike" dirty="0">
                          <a:effectLst/>
                          <a:latin typeface="Open Sans Light" panose="020B0306030504020204" pitchFamily="34" charset="0"/>
                        </a:rPr>
                        <a:t>Park City Corner Wedge, 49"x49"x41"</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42.19</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 $349.00 </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2140067190"/>
                  </a:ext>
                </a:extLst>
              </a:tr>
              <a:tr h="203200">
                <a:tc>
                  <a:txBody>
                    <a:bodyPr/>
                    <a:lstStyle/>
                    <a:p>
                      <a:pPr algn="ctr" fontAlgn="b"/>
                      <a:r>
                        <a:rPr lang="en-US" sz="1000" b="0" i="0" u="none" strike="noStrike" dirty="0">
                          <a:effectLst/>
                          <a:latin typeface="Open Sans Light" panose="020B0306030504020204" pitchFamily="34" charset="0"/>
                        </a:rPr>
                        <a:t>AR70172CEP</a:t>
                      </a:r>
                    </a:p>
                  </a:txBody>
                  <a:tcPr marL="9525" marR="9525" marT="9525" marB="0"/>
                </a:tc>
                <a:tc>
                  <a:txBody>
                    <a:bodyPr/>
                    <a:lstStyle/>
                    <a:p>
                      <a:pPr algn="l" fontAlgn="b"/>
                      <a:r>
                        <a:rPr lang="en-US" sz="1000" b="0" i="0" u="none" strike="noStrike" dirty="0">
                          <a:effectLst/>
                          <a:latin typeface="Open Sans Light" panose="020B0306030504020204" pitchFamily="34" charset="0"/>
                        </a:rPr>
                        <a:t>Park City Straight Console, Electric, 13"x40.5"x41"</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10.59</a:t>
                      </a:r>
                      <a:endParaRPr lang="en-US" sz="1000" b="0" i="0" u="none" strike="noStrike" dirty="0">
                        <a:solidFill>
                          <a:srgbClr val="000000"/>
                        </a:solidFill>
                        <a:effectLst/>
                        <a:latin typeface="Open Sans Light" panose="020B0306030504020204" pitchFamily="34" charset="0"/>
                      </a:endParaRPr>
                    </a:p>
                  </a:txBody>
                  <a:tcPr marL="9525" marR="9525" marT="9525" marB="0"/>
                </a:tc>
                <a:tc>
                  <a:txBody>
                    <a:bodyPr/>
                    <a:lstStyle/>
                    <a:p>
                      <a:pPr algn="ctr" fontAlgn="b"/>
                      <a:r>
                        <a:rPr lang="en-US" sz="1000" b="0" i="0" u="none" strike="noStrike" dirty="0">
                          <a:effectLst/>
                          <a:latin typeface="Open Sans Light" panose="020B0306030504020204" pitchFamily="34" charset="0"/>
                        </a:rPr>
                        <a:t>$100</a:t>
                      </a:r>
                      <a:endParaRPr lang="en-US" sz="1000" b="0" i="0" u="none" strike="noStrike" dirty="0">
                        <a:solidFill>
                          <a:srgbClr val="000000"/>
                        </a:solidFill>
                        <a:effectLst/>
                        <a:latin typeface="Open Sans Light" panose="020B0306030504020204" pitchFamily="34" charset="0"/>
                      </a:endParaRPr>
                    </a:p>
                  </a:txBody>
                  <a:tcPr marL="9525" marR="9525" marT="9525" marB="0"/>
                </a:tc>
                <a:extLst>
                  <a:ext uri="{0D108BD9-81ED-4DB2-BD59-A6C34878D82A}">
                    <a16:rowId xmlns:a16="http://schemas.microsoft.com/office/drawing/2014/main" val="1739144771"/>
                  </a:ext>
                </a:extLst>
              </a:tr>
              <a:tr h="215900">
                <a:tc>
                  <a:txBody>
                    <a:bodyPr/>
                    <a:lstStyle/>
                    <a:p>
                      <a:pPr algn="ctr" fontAlgn="b"/>
                      <a:r>
                        <a:rPr lang="en-US" sz="1000" b="1" i="0" u="none" strike="noStrike" dirty="0">
                          <a:effectLst/>
                          <a:latin typeface="Open Sans ExtraBold" panose="020B0606030504020204" pitchFamily="34" charset="0"/>
                        </a:rPr>
                        <a:t>6 Piece</a:t>
                      </a:r>
                    </a:p>
                  </a:txBody>
                  <a:tcPr marL="9525" marR="9525" marT="9525" marB="0"/>
                </a:tc>
                <a:tc>
                  <a:txBody>
                    <a:bodyPr/>
                    <a:lstStyle/>
                    <a:p>
                      <a:pPr algn="l" fontAlgn="b"/>
                      <a:r>
                        <a:rPr lang="en-US" sz="1000" b="1" i="0" u="none" strike="noStrike" dirty="0">
                          <a:effectLst/>
                          <a:latin typeface="Open Sans ExtraBold" panose="020B0606030504020204" pitchFamily="34" charset="0"/>
                        </a:rPr>
                        <a:t>Park City Sectional w/3 Power/Power Recliners, 1 console</a:t>
                      </a:r>
                    </a:p>
                  </a:txBody>
                  <a:tcPr marL="9525" marR="9525" marT="9525" marB="0"/>
                </a:tc>
                <a:tc>
                  <a:txBody>
                    <a:bodyPr/>
                    <a:lstStyle/>
                    <a:p>
                      <a:pPr algn="ctr" fontAlgn="b"/>
                      <a:r>
                        <a:rPr lang="en-US" sz="1000" b="1" i="0" u="none" strike="noStrike" dirty="0">
                          <a:effectLst/>
                          <a:latin typeface="Open Sans ExtraBold" panose="020B0606030504020204" pitchFamily="34" charset="0"/>
                        </a:rPr>
                        <a:t>170.88</a:t>
                      </a:r>
                    </a:p>
                  </a:txBody>
                  <a:tcPr marL="9525" marR="9525" marT="9525" marB="0"/>
                </a:tc>
                <a:tc>
                  <a:txBody>
                    <a:bodyPr/>
                    <a:lstStyle/>
                    <a:p>
                      <a:pPr algn="ctr" fontAlgn="b"/>
                      <a:r>
                        <a:rPr lang="en-US" sz="1000" b="1" i="0" u="none" strike="noStrike" dirty="0">
                          <a:effectLst/>
                          <a:latin typeface="Open Sans ExtraBold" panose="020B0606030504020204" pitchFamily="34" charset="0"/>
                        </a:rPr>
                        <a:t>$1,599.00</a:t>
                      </a:r>
                    </a:p>
                  </a:txBody>
                  <a:tcPr marL="9525" marR="9525" marT="9525" marB="0"/>
                </a:tc>
                <a:extLst>
                  <a:ext uri="{0D108BD9-81ED-4DB2-BD59-A6C34878D82A}">
                    <a16:rowId xmlns:a16="http://schemas.microsoft.com/office/drawing/2014/main" val="4208431928"/>
                  </a:ext>
                </a:extLst>
              </a:tr>
              <a:tr h="215900">
                <a:tc>
                  <a:txBody>
                    <a:bodyPr/>
                    <a:lstStyle/>
                    <a:p>
                      <a:pPr algn="ctr" fontAlgn="b"/>
                      <a:r>
                        <a:rPr lang="en-US" sz="1000" b="1" i="0" u="none" strike="noStrike" dirty="0">
                          <a:effectLst/>
                          <a:latin typeface="Open Sans ExtraBold" panose="020B0606030504020204" pitchFamily="34" charset="0"/>
                        </a:rPr>
                        <a:t>7 Piece</a:t>
                      </a:r>
                    </a:p>
                  </a:txBody>
                  <a:tcPr marL="9525" marR="9525" marT="9525" marB="0"/>
                </a:tc>
                <a:tc>
                  <a:txBody>
                    <a:bodyPr/>
                    <a:lstStyle/>
                    <a:p>
                      <a:pPr algn="l" fontAlgn="b"/>
                      <a:r>
                        <a:rPr lang="en-US" sz="1000" b="1" i="0" u="none" strike="noStrike" dirty="0">
                          <a:effectLst/>
                          <a:latin typeface="Open Sans ExtraBold" panose="020B0606030504020204" pitchFamily="34" charset="0"/>
                        </a:rPr>
                        <a:t>Park City Sectional w/3 Power/Power Recliners, 2 consoles</a:t>
                      </a:r>
                    </a:p>
                  </a:txBody>
                  <a:tcPr marL="9525" marR="9525" marT="9525" marB="0"/>
                </a:tc>
                <a:tc>
                  <a:txBody>
                    <a:bodyPr/>
                    <a:lstStyle/>
                    <a:p>
                      <a:pPr algn="ctr" fontAlgn="b"/>
                      <a:r>
                        <a:rPr lang="en-US" sz="1000" b="1" i="0" u="none" strike="noStrike" dirty="0">
                          <a:effectLst/>
                          <a:latin typeface="Open Sans ExtraBold" panose="020B0606030504020204" pitchFamily="34" charset="0"/>
                        </a:rPr>
                        <a:t>181.47</a:t>
                      </a:r>
                    </a:p>
                  </a:txBody>
                  <a:tcPr marL="9525" marR="9525" marT="9525" marB="0"/>
                </a:tc>
                <a:tc>
                  <a:txBody>
                    <a:bodyPr/>
                    <a:lstStyle/>
                    <a:p>
                      <a:pPr algn="ctr" fontAlgn="b"/>
                      <a:r>
                        <a:rPr lang="en-US" sz="1000" b="1" i="0" u="none" strike="noStrike" dirty="0">
                          <a:effectLst/>
                          <a:latin typeface="Open Sans ExtraBold" panose="020B0606030504020204" pitchFamily="34" charset="0"/>
                        </a:rPr>
                        <a:t>$1,699.00</a:t>
                      </a:r>
                    </a:p>
                  </a:txBody>
                  <a:tcPr marL="9525" marR="9525" marT="9525" marB="0"/>
                </a:tc>
                <a:extLst>
                  <a:ext uri="{0D108BD9-81ED-4DB2-BD59-A6C34878D82A}">
                    <a16:rowId xmlns:a16="http://schemas.microsoft.com/office/drawing/2014/main" val="69995674"/>
                  </a:ext>
                </a:extLst>
              </a:tr>
            </a:tbl>
          </a:graphicData>
        </a:graphic>
      </p:graphicFrame>
      <p:sp>
        <p:nvSpPr>
          <p:cNvPr id="9" name="Rectangle 8">
            <a:extLst>
              <a:ext uri="{FF2B5EF4-FFF2-40B4-BE49-F238E27FC236}">
                <a16:creationId xmlns:a16="http://schemas.microsoft.com/office/drawing/2014/main" id="{65B2D804-C1D9-B845-BD49-281DBB86690C}"/>
              </a:ext>
            </a:extLst>
          </p:cNvPr>
          <p:cNvSpPr/>
          <p:nvPr/>
        </p:nvSpPr>
        <p:spPr>
          <a:xfrm>
            <a:off x="557049" y="6127531"/>
            <a:ext cx="2207172" cy="483475"/>
          </a:xfrm>
          <a:prstGeom prst="rect">
            <a:avLst/>
          </a:prstGeom>
          <a:solidFill>
            <a:schemeClr val="bg1"/>
          </a:solidFill>
          <a:ln>
            <a:solidFill>
              <a:srgbClr val="35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880F6682-29C8-E64A-A362-EBB2A537AA3D}"/>
              </a:ext>
            </a:extLst>
          </p:cNvPr>
          <p:cNvPicPr>
            <a:picLocks noChangeAspect="1"/>
          </p:cNvPicPr>
          <p:nvPr/>
        </p:nvPicPr>
        <p:blipFill>
          <a:blip r:embed="rId5"/>
          <a:stretch>
            <a:fillRect/>
          </a:stretch>
        </p:blipFill>
        <p:spPr>
          <a:xfrm>
            <a:off x="675292" y="6187303"/>
            <a:ext cx="1931276" cy="358117"/>
          </a:xfrm>
          <a:prstGeom prst="rect">
            <a:avLst/>
          </a:prstGeom>
        </p:spPr>
      </p:pic>
    </p:spTree>
    <p:extLst>
      <p:ext uri="{BB962C8B-B14F-4D97-AF65-F5344CB8AC3E}">
        <p14:creationId xmlns:p14="http://schemas.microsoft.com/office/powerpoint/2010/main" val="2963929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7393</TotalTime>
  <Words>2096</Words>
  <Application>Microsoft Macintosh PowerPoint</Application>
  <PresentationFormat>Widescreen</PresentationFormat>
  <Paragraphs>428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Barnhardt Boyd</dc:creator>
  <cp:lastModifiedBy>Boyd Barnhardt</cp:lastModifiedBy>
  <cp:revision>84</cp:revision>
  <cp:lastPrinted>2021-04-08T14:56:48Z</cp:lastPrinted>
  <dcterms:created xsi:type="dcterms:W3CDTF">2021-04-07T13:31:36Z</dcterms:created>
  <dcterms:modified xsi:type="dcterms:W3CDTF">2023-08-03T16:28:05Z</dcterms:modified>
</cp:coreProperties>
</file>